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4" r:id="rId3"/>
    <p:sldId id="317" r:id="rId4"/>
    <p:sldId id="318" r:id="rId5"/>
    <p:sldId id="319" r:id="rId6"/>
    <p:sldId id="320" r:id="rId7"/>
    <p:sldId id="323" r:id="rId8"/>
    <p:sldId id="326" r:id="rId9"/>
    <p:sldId id="378" r:id="rId10"/>
    <p:sldId id="379" r:id="rId11"/>
    <p:sldId id="277" r:id="rId12"/>
    <p:sldId id="279" r:id="rId13"/>
    <p:sldId id="282" r:id="rId14"/>
    <p:sldId id="327" r:id="rId15"/>
    <p:sldId id="283" r:id="rId16"/>
    <p:sldId id="284" r:id="rId17"/>
    <p:sldId id="287" r:id="rId18"/>
    <p:sldId id="288" r:id="rId19"/>
    <p:sldId id="286" r:id="rId20"/>
    <p:sldId id="285" r:id="rId21"/>
    <p:sldId id="289" r:id="rId22"/>
    <p:sldId id="328" r:id="rId23"/>
    <p:sldId id="291" r:id="rId24"/>
    <p:sldId id="292" r:id="rId25"/>
    <p:sldId id="293" r:id="rId26"/>
    <p:sldId id="294" r:id="rId27"/>
    <p:sldId id="295" r:id="rId28"/>
    <p:sldId id="325" r:id="rId29"/>
    <p:sldId id="380" r:id="rId30"/>
    <p:sldId id="381" r:id="rId31"/>
    <p:sldId id="382" r:id="rId32"/>
    <p:sldId id="384" r:id="rId33"/>
    <p:sldId id="385" r:id="rId34"/>
    <p:sldId id="386" r:id="rId35"/>
    <p:sldId id="383" r:id="rId36"/>
    <p:sldId id="387" r:id="rId37"/>
    <p:sldId id="388" r:id="rId38"/>
    <p:sldId id="389" r:id="rId39"/>
    <p:sldId id="390" r:id="rId40"/>
    <p:sldId id="296" r:id="rId41"/>
    <p:sldId id="297" r:id="rId42"/>
    <p:sldId id="329" r:id="rId43"/>
    <p:sldId id="298" r:id="rId44"/>
    <p:sldId id="299" r:id="rId45"/>
    <p:sldId id="436" r:id="rId46"/>
    <p:sldId id="459" r:id="rId47"/>
    <p:sldId id="464" r:id="rId48"/>
    <p:sldId id="461" r:id="rId49"/>
    <p:sldId id="460" r:id="rId50"/>
    <p:sldId id="465" r:id="rId51"/>
    <p:sldId id="462" r:id="rId52"/>
    <p:sldId id="463" r:id="rId53"/>
    <p:sldId id="466" r:id="rId54"/>
    <p:sldId id="331" r:id="rId55"/>
    <p:sldId id="313" r:id="rId56"/>
    <p:sldId id="300" r:id="rId57"/>
    <p:sldId id="314" r:id="rId58"/>
    <p:sldId id="315" r:id="rId59"/>
    <p:sldId id="316" r:id="rId60"/>
    <p:sldId id="332" r:id="rId61"/>
  </p:sldIdLst>
  <p:sldSz cx="9144000" cy="6858000" type="screen4x3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D23"/>
    <a:srgbClr val="CC0000"/>
    <a:srgbClr val="023A91"/>
    <a:srgbClr val="01399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gs" Target="tags/tag4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image" Target="../media/image21.wmf"/><Relationship Id="rId7" Type="http://schemas.openxmlformats.org/officeDocument/2006/relationships/image" Target="../media/image20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3" Type="http://schemas.openxmlformats.org/officeDocument/2006/relationships/image" Target="../media/image26.wmf"/><Relationship Id="rId12" Type="http://schemas.openxmlformats.org/officeDocument/2006/relationships/image" Target="../media/image25.wmf"/><Relationship Id="rId11" Type="http://schemas.openxmlformats.org/officeDocument/2006/relationships/image" Target="../media/image24.wmf"/><Relationship Id="rId10" Type="http://schemas.openxmlformats.org/officeDocument/2006/relationships/image" Target="../media/image23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50.wmf"/><Relationship Id="rId8" Type="http://schemas.openxmlformats.org/officeDocument/2006/relationships/image" Target="../media/image49.wmf"/><Relationship Id="rId7" Type="http://schemas.openxmlformats.org/officeDocument/2006/relationships/image" Target="../media/image48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0" Type="http://schemas.openxmlformats.org/officeDocument/2006/relationships/image" Target="../media/image51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.wmf"/><Relationship Id="rId8" Type="http://schemas.openxmlformats.org/officeDocument/2006/relationships/image" Target="../media/image55.wmf"/><Relationship Id="rId7" Type="http://schemas.openxmlformats.org/officeDocument/2006/relationships/image" Target="../media/image54.wmf"/><Relationship Id="rId6" Type="http://schemas.openxmlformats.org/officeDocument/2006/relationships/image" Target="../media/image53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3" Type="http://schemas.openxmlformats.org/officeDocument/2006/relationships/image" Target="../media/image48.wmf"/><Relationship Id="rId2" Type="http://schemas.openxmlformats.org/officeDocument/2006/relationships/image" Target="../media/image46.wmf"/><Relationship Id="rId13" Type="http://schemas.openxmlformats.org/officeDocument/2006/relationships/image" Target="../media/image60.wmf"/><Relationship Id="rId12" Type="http://schemas.openxmlformats.org/officeDocument/2006/relationships/image" Target="../media/image59.wmf"/><Relationship Id="rId11" Type="http://schemas.openxmlformats.org/officeDocument/2006/relationships/image" Target="../media/image58.wmf"/><Relationship Id="rId10" Type="http://schemas.openxmlformats.org/officeDocument/2006/relationships/image" Target="../media/image57.wmf"/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2.wmf"/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7" Type="http://schemas.openxmlformats.org/officeDocument/2006/relationships/image" Target="../media/image101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45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Relationship Id="rId33" Type="http://schemas.openxmlformats.org/officeDocument/2006/relationships/vmlDrawing" Target="../drawings/vmlDrawing2.vml"/><Relationship Id="rId32" Type="http://schemas.openxmlformats.org/officeDocument/2006/relationships/slideLayout" Target="../slideLayouts/slideLayout4.xml"/><Relationship Id="rId31" Type="http://schemas.openxmlformats.org/officeDocument/2006/relationships/oleObject" Target="../embeddings/oleObject18.bin"/><Relationship Id="rId30" Type="http://schemas.openxmlformats.org/officeDocument/2006/relationships/image" Target="../media/image26.wmf"/><Relationship Id="rId3" Type="http://schemas.openxmlformats.org/officeDocument/2006/relationships/image" Target="../media/image14.wmf"/><Relationship Id="rId29" Type="http://schemas.openxmlformats.org/officeDocument/2006/relationships/oleObject" Target="../embeddings/oleObject17.bin"/><Relationship Id="rId28" Type="http://schemas.openxmlformats.org/officeDocument/2006/relationships/image" Target="../media/image25.wmf"/><Relationship Id="rId27" Type="http://schemas.openxmlformats.org/officeDocument/2006/relationships/oleObject" Target="../embeddings/oleObject16.bin"/><Relationship Id="rId26" Type="http://schemas.openxmlformats.org/officeDocument/2006/relationships/oleObject" Target="../embeddings/oleObject15.bin"/><Relationship Id="rId25" Type="http://schemas.openxmlformats.org/officeDocument/2006/relationships/image" Target="../media/image24.wmf"/><Relationship Id="rId24" Type="http://schemas.openxmlformats.org/officeDocument/2006/relationships/oleObject" Target="../embeddings/oleObject14.bin"/><Relationship Id="rId23" Type="http://schemas.openxmlformats.org/officeDocument/2006/relationships/image" Target="../media/image23.wmf"/><Relationship Id="rId22" Type="http://schemas.openxmlformats.org/officeDocument/2006/relationships/oleObject" Target="../embeddings/oleObject13.bin"/><Relationship Id="rId21" Type="http://schemas.openxmlformats.org/officeDocument/2006/relationships/oleObject" Target="../embeddings/oleObject12.bin"/><Relationship Id="rId20" Type="http://schemas.openxmlformats.org/officeDocument/2006/relationships/image" Target="../media/image22.wmf"/><Relationship Id="rId2" Type="http://schemas.openxmlformats.org/officeDocument/2006/relationships/oleObject" Target="../embeddings/oleObject2.bin"/><Relationship Id="rId19" Type="http://schemas.openxmlformats.org/officeDocument/2006/relationships/oleObject" Target="../embeddings/oleObject11.bin"/><Relationship Id="rId18" Type="http://schemas.openxmlformats.org/officeDocument/2006/relationships/image" Target="../media/image21.wmf"/><Relationship Id="rId17" Type="http://schemas.openxmlformats.org/officeDocument/2006/relationships/oleObject" Target="../embeddings/oleObject10.bin"/><Relationship Id="rId16" Type="http://schemas.openxmlformats.org/officeDocument/2006/relationships/oleObject" Target="../embeddings/oleObject9.bin"/><Relationship Id="rId15" Type="http://schemas.openxmlformats.org/officeDocument/2006/relationships/image" Target="../media/image20.wmf"/><Relationship Id="rId14" Type="http://schemas.openxmlformats.org/officeDocument/2006/relationships/oleObject" Target="../embeddings/oleObject8.bin"/><Relationship Id="rId13" Type="http://schemas.openxmlformats.org/officeDocument/2006/relationships/image" Target="../media/image19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18.wmf"/><Relationship Id="rId10" Type="http://schemas.openxmlformats.org/officeDocument/2006/relationships/oleObject" Target="../embeddings/oleObject6.bin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30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7.wmf"/><Relationship Id="rId15" Type="http://schemas.openxmlformats.org/officeDocument/2006/relationships/vmlDrawing" Target="../drawings/vmlDrawing3.vml"/><Relationship Id="rId14" Type="http://schemas.openxmlformats.org/officeDocument/2006/relationships/slideLayout" Target="../slideLayouts/slideLayout4.xml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32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31.wmf"/><Relationship Id="rId1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6.GIF"/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44.emf"/><Relationship Id="rId7" Type="http://schemas.openxmlformats.org/officeDocument/2006/relationships/image" Target="../media/image43.wmf"/><Relationship Id="rId6" Type="http://schemas.openxmlformats.org/officeDocument/2006/relationships/oleObject" Target="../embeddings/oleObject28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7.bin"/><Relationship Id="rId3" Type="http://schemas.openxmlformats.org/officeDocument/2006/relationships/image" Target="../media/image41.wmf"/><Relationship Id="rId25" Type="http://schemas.openxmlformats.org/officeDocument/2006/relationships/vmlDrawing" Target="../drawings/vmlDrawing4.vml"/><Relationship Id="rId24" Type="http://schemas.openxmlformats.org/officeDocument/2006/relationships/slideLayout" Target="../slideLayouts/slideLayout3.xml"/><Relationship Id="rId23" Type="http://schemas.openxmlformats.org/officeDocument/2006/relationships/image" Target="../media/image51.wmf"/><Relationship Id="rId22" Type="http://schemas.openxmlformats.org/officeDocument/2006/relationships/oleObject" Target="../embeddings/oleObject36.bin"/><Relationship Id="rId21" Type="http://schemas.openxmlformats.org/officeDocument/2006/relationships/image" Target="../media/image50.wmf"/><Relationship Id="rId20" Type="http://schemas.openxmlformats.org/officeDocument/2006/relationships/oleObject" Target="../embeddings/oleObject35.bin"/><Relationship Id="rId2" Type="http://schemas.openxmlformats.org/officeDocument/2006/relationships/oleObject" Target="../embeddings/oleObject26.bin"/><Relationship Id="rId19" Type="http://schemas.openxmlformats.org/officeDocument/2006/relationships/image" Target="../media/image49.wmf"/><Relationship Id="rId18" Type="http://schemas.openxmlformats.org/officeDocument/2006/relationships/oleObject" Target="../embeddings/oleObject34.bin"/><Relationship Id="rId17" Type="http://schemas.openxmlformats.org/officeDocument/2006/relationships/image" Target="../media/image48.wmf"/><Relationship Id="rId16" Type="http://schemas.openxmlformats.org/officeDocument/2006/relationships/oleObject" Target="../embeddings/oleObject33.bin"/><Relationship Id="rId15" Type="http://schemas.openxmlformats.org/officeDocument/2006/relationships/image" Target="../media/image47.wmf"/><Relationship Id="rId14" Type="http://schemas.openxmlformats.org/officeDocument/2006/relationships/oleObject" Target="../embeddings/oleObject32.bin"/><Relationship Id="rId13" Type="http://schemas.openxmlformats.org/officeDocument/2006/relationships/image" Target="../media/image46.wmf"/><Relationship Id="rId12" Type="http://schemas.openxmlformats.org/officeDocument/2006/relationships/oleObject" Target="../embeddings/oleObject31.bin"/><Relationship Id="rId11" Type="http://schemas.openxmlformats.org/officeDocument/2006/relationships/image" Target="../media/image45.wmf"/><Relationship Id="rId10" Type="http://schemas.openxmlformats.org/officeDocument/2006/relationships/oleObject" Target="../embeddings/oleObject30.bin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wmf"/><Relationship Id="rId8" Type="http://schemas.openxmlformats.org/officeDocument/2006/relationships/oleObject" Target="../embeddings/oleObject40.bin"/><Relationship Id="rId7" Type="http://schemas.openxmlformats.org/officeDocument/2006/relationships/image" Target="../media/image48.w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52.wmf"/><Relationship Id="rId29" Type="http://schemas.openxmlformats.org/officeDocument/2006/relationships/vmlDrawing" Target="../drawings/vmlDrawing5.vml"/><Relationship Id="rId28" Type="http://schemas.openxmlformats.org/officeDocument/2006/relationships/slideLayout" Target="../slideLayouts/slideLayout3.xml"/><Relationship Id="rId27" Type="http://schemas.openxmlformats.org/officeDocument/2006/relationships/image" Target="../media/image60.wmf"/><Relationship Id="rId26" Type="http://schemas.openxmlformats.org/officeDocument/2006/relationships/oleObject" Target="../embeddings/oleObject49.bin"/><Relationship Id="rId25" Type="http://schemas.openxmlformats.org/officeDocument/2006/relationships/image" Target="../media/image59.wmf"/><Relationship Id="rId24" Type="http://schemas.openxmlformats.org/officeDocument/2006/relationships/oleObject" Target="../embeddings/oleObject48.bin"/><Relationship Id="rId23" Type="http://schemas.openxmlformats.org/officeDocument/2006/relationships/image" Target="../media/image58.wmf"/><Relationship Id="rId22" Type="http://schemas.openxmlformats.org/officeDocument/2006/relationships/oleObject" Target="../embeddings/oleObject47.bin"/><Relationship Id="rId21" Type="http://schemas.openxmlformats.org/officeDocument/2006/relationships/image" Target="../media/image57.wmf"/><Relationship Id="rId20" Type="http://schemas.openxmlformats.org/officeDocument/2006/relationships/oleObject" Target="../embeddings/oleObject46.bin"/><Relationship Id="rId2" Type="http://schemas.openxmlformats.org/officeDocument/2006/relationships/oleObject" Target="../embeddings/oleObject37.bin"/><Relationship Id="rId19" Type="http://schemas.openxmlformats.org/officeDocument/2006/relationships/image" Target="../media/image56.wmf"/><Relationship Id="rId18" Type="http://schemas.openxmlformats.org/officeDocument/2006/relationships/oleObject" Target="../embeddings/oleObject45.bin"/><Relationship Id="rId17" Type="http://schemas.openxmlformats.org/officeDocument/2006/relationships/image" Target="../media/image55.wmf"/><Relationship Id="rId16" Type="http://schemas.openxmlformats.org/officeDocument/2006/relationships/oleObject" Target="../embeddings/oleObject44.bin"/><Relationship Id="rId15" Type="http://schemas.openxmlformats.org/officeDocument/2006/relationships/image" Target="../media/image54.wmf"/><Relationship Id="rId14" Type="http://schemas.openxmlformats.org/officeDocument/2006/relationships/oleObject" Target="../embeddings/oleObject43.bin"/><Relationship Id="rId13" Type="http://schemas.openxmlformats.org/officeDocument/2006/relationships/image" Target="../media/image53.wmf"/><Relationship Id="rId12" Type="http://schemas.openxmlformats.org/officeDocument/2006/relationships/oleObject" Target="../embeddings/oleObject42.bin"/><Relationship Id="rId11" Type="http://schemas.openxmlformats.org/officeDocument/2006/relationships/image" Target="../media/image51.wmf"/><Relationship Id="rId10" Type="http://schemas.openxmlformats.org/officeDocument/2006/relationships/oleObject" Target="../embeddings/oleObject41.bin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8" Type="http://schemas.openxmlformats.org/officeDocument/2006/relationships/image" Target="../media/image64.wmf"/><Relationship Id="rId7" Type="http://schemas.openxmlformats.org/officeDocument/2006/relationships/oleObject" Target="../embeddings/oleObject53.bin"/><Relationship Id="rId6" Type="http://schemas.openxmlformats.org/officeDocument/2006/relationships/image" Target="../media/image63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62.wmf"/><Relationship Id="rId3" Type="http://schemas.openxmlformats.org/officeDocument/2006/relationships/oleObject" Target="../embeddings/oleObject51.bin"/><Relationship Id="rId2" Type="http://schemas.openxmlformats.org/officeDocument/2006/relationships/image" Target="../media/image61.wmf"/><Relationship Id="rId15" Type="http://schemas.openxmlformats.org/officeDocument/2006/relationships/vmlDrawing" Target="../drawings/vmlDrawing6.vml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40.png"/><Relationship Id="rId12" Type="http://schemas.openxmlformats.org/officeDocument/2006/relationships/image" Target="../media/image66.wmf"/><Relationship Id="rId11" Type="http://schemas.openxmlformats.org/officeDocument/2006/relationships/oleObject" Target="../embeddings/oleObject55.bin"/><Relationship Id="rId10" Type="http://schemas.openxmlformats.org/officeDocument/2006/relationships/image" Target="../media/image65.wmf"/><Relationship Id="rId1" Type="http://schemas.openxmlformats.org/officeDocument/2006/relationships/oleObject" Target="../embeddings/oleObject50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wmf"/><Relationship Id="rId8" Type="http://schemas.openxmlformats.org/officeDocument/2006/relationships/oleObject" Target="../embeddings/oleObject59.bin"/><Relationship Id="rId7" Type="http://schemas.openxmlformats.org/officeDocument/2006/relationships/image" Target="../media/image69.wmf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57.bin"/><Relationship Id="rId3" Type="http://schemas.openxmlformats.org/officeDocument/2006/relationships/image" Target="../media/image67.wmf"/><Relationship Id="rId2" Type="http://schemas.openxmlformats.org/officeDocument/2006/relationships/oleObject" Target="../embeddings/oleObject56.bin"/><Relationship Id="rId11" Type="http://schemas.openxmlformats.org/officeDocument/2006/relationships/vmlDrawing" Target="../drawings/vmlDrawing7.v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4.wmf"/><Relationship Id="rId1" Type="http://schemas.openxmlformats.org/officeDocument/2006/relationships/oleObject" Target="../embeddings/oleObject60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64.bin"/><Relationship Id="rId6" Type="http://schemas.openxmlformats.org/officeDocument/2006/relationships/image" Target="../media/image97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96.wmf"/><Relationship Id="rId3" Type="http://schemas.openxmlformats.org/officeDocument/2006/relationships/oleObject" Target="../embeddings/oleObject62.bin"/><Relationship Id="rId21" Type="http://schemas.openxmlformats.org/officeDocument/2006/relationships/vmlDrawing" Target="../drawings/vmlDrawing9.vml"/><Relationship Id="rId20" Type="http://schemas.openxmlformats.org/officeDocument/2006/relationships/slideLayout" Target="../slideLayouts/slideLayout3.xml"/><Relationship Id="rId2" Type="http://schemas.openxmlformats.org/officeDocument/2006/relationships/image" Target="../media/image95.wmf"/><Relationship Id="rId19" Type="http://schemas.openxmlformats.org/officeDocument/2006/relationships/image" Target="../media/image103.png"/><Relationship Id="rId18" Type="http://schemas.openxmlformats.org/officeDocument/2006/relationships/image" Target="../media/image102.wmf"/><Relationship Id="rId17" Type="http://schemas.openxmlformats.org/officeDocument/2006/relationships/oleObject" Target="../embeddings/oleObject70.bin"/><Relationship Id="rId16" Type="http://schemas.openxmlformats.org/officeDocument/2006/relationships/oleObject" Target="../embeddings/oleObject69.bin"/><Relationship Id="rId15" Type="http://schemas.openxmlformats.org/officeDocument/2006/relationships/oleObject" Target="../embeddings/oleObject68.bin"/><Relationship Id="rId14" Type="http://schemas.openxmlformats.org/officeDocument/2006/relationships/image" Target="../media/image101.wmf"/><Relationship Id="rId13" Type="http://schemas.openxmlformats.org/officeDocument/2006/relationships/oleObject" Target="../embeddings/oleObject67.bin"/><Relationship Id="rId12" Type="http://schemas.openxmlformats.org/officeDocument/2006/relationships/image" Target="../media/image100.wmf"/><Relationship Id="rId11" Type="http://schemas.openxmlformats.org/officeDocument/2006/relationships/oleObject" Target="../embeddings/oleObject66.bin"/><Relationship Id="rId10" Type="http://schemas.openxmlformats.org/officeDocument/2006/relationships/image" Target="../media/image99.wmf"/><Relationship Id="rId1" Type="http://schemas.openxmlformats.org/officeDocument/2006/relationships/oleObject" Target="../embeddings/oleObject61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wmf"/><Relationship Id="rId1" Type="http://schemas.openxmlformats.org/officeDocument/2006/relationships/oleObject" Target="../embeddings/oleObject7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5.png"/><Relationship Id="rId1" Type="http://schemas.openxmlformats.org/officeDocument/2006/relationships/tags" Target="../tags/tag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9.png"/><Relationship Id="rId1" Type="http://schemas.openxmlformats.org/officeDocument/2006/relationships/image" Target="../media/image10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1.wmf"/><Relationship Id="rId1" Type="http://schemas.openxmlformats.org/officeDocument/2006/relationships/oleObject" Target="../embeddings/oleObject72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第五</a:t>
            </a:r>
            <a:r>
              <a:rPr lang="zh-CN" altLang="en-US" smtClean="0"/>
              <a:t>章 </a:t>
            </a:r>
            <a:r>
              <a:rPr lang="zh-CN" altLang="en-US" dirty="0" smtClean="0"/>
              <a:t>神经网络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神经元模型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神经网络的定义</a:t>
            </a:r>
            <a:endParaRPr lang="zh-CN" altLang="en-US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/>
              <a:t>“</a:t>
            </a:r>
            <a:r>
              <a:rPr lang="zh-CN" altLang="en-US" sz="2000" dirty="0">
                <a:solidFill>
                  <a:srgbClr val="C00000"/>
                </a:solidFill>
              </a:rPr>
              <a:t>神经网络</a:t>
            </a:r>
            <a:r>
              <a:rPr lang="zh-CN" altLang="en-US" sz="2000" dirty="0"/>
              <a:t>是由具有适应性的</a:t>
            </a:r>
            <a:r>
              <a:rPr lang="zh-CN" altLang="en-US" sz="2000" dirty="0">
                <a:solidFill>
                  <a:srgbClr val="C00000"/>
                </a:solidFill>
              </a:rPr>
              <a:t>简单单元</a:t>
            </a:r>
            <a:r>
              <a:rPr lang="zh-CN" altLang="en-US" sz="2000" dirty="0"/>
              <a:t>组成的广泛</a:t>
            </a:r>
            <a:r>
              <a:rPr lang="zh-CN" altLang="en-US" sz="2000" dirty="0">
                <a:solidFill>
                  <a:srgbClr val="C00000"/>
                </a:solidFill>
              </a:rPr>
              <a:t>并行互联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网络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它</a:t>
            </a:r>
            <a:r>
              <a:rPr lang="zh-CN" altLang="en-US" sz="2000" dirty="0"/>
              <a:t>的组织能够模拟</a:t>
            </a:r>
            <a:r>
              <a:rPr lang="zh-CN" altLang="en-US" sz="2000" dirty="0">
                <a:solidFill>
                  <a:srgbClr val="C00000"/>
                </a:solidFill>
              </a:rPr>
              <a:t>生物神经系统</a:t>
            </a:r>
            <a:r>
              <a:rPr lang="zh-CN" altLang="en-US" sz="2000" dirty="0"/>
              <a:t>对真实世界物体所作出的反应</a:t>
            </a:r>
            <a:r>
              <a:rPr lang="zh-CN" altLang="en-US" sz="2000" dirty="0" smtClean="0"/>
              <a:t>”</a:t>
            </a:r>
            <a:endParaRPr lang="en-US" altLang="zh-CN" sz="2000" dirty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 smtClean="0">
                <a:solidFill>
                  <a:srgbClr val="C00000"/>
                </a:solidFill>
              </a:rPr>
              <a:t>                                                                                             </a:t>
            </a:r>
            <a:r>
              <a:rPr kumimoji="1" lang="en-US" altLang="zh-CN" sz="1600" dirty="0">
                <a:solidFill>
                  <a:schemeClr val="accent4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kumimoji="1" lang="en-US" altLang="zh-CN" sz="1600" dirty="0" err="1">
                <a:solidFill>
                  <a:schemeClr val="accent4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Kohonen</a:t>
            </a:r>
            <a:r>
              <a:rPr kumimoji="1" lang="en-US" altLang="zh-CN" sz="1600" dirty="0">
                <a:solidFill>
                  <a:schemeClr val="accent4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1988]</a:t>
            </a:r>
            <a:endParaRPr kumimoji="1" lang="en-US" altLang="zh-CN" sz="1600" dirty="0">
              <a:solidFill>
                <a:schemeClr val="accent4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机器学习中的神经网络通常是指</a:t>
            </a:r>
            <a:r>
              <a:rPr lang="zh-CN" altLang="en-US" sz="2000" dirty="0" smtClean="0">
                <a:solidFill>
                  <a:srgbClr val="C00000"/>
                </a:solidFill>
              </a:rPr>
              <a:t>“神经网络学习</a:t>
            </a:r>
            <a:r>
              <a:rPr lang="zh-CN" altLang="en-US" sz="2000" dirty="0">
                <a:solidFill>
                  <a:srgbClr val="C00000"/>
                </a:solidFill>
              </a:rPr>
              <a:t>”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或者机器学习与神经网络两个学科的交叉部分</a:t>
            </a:r>
            <a:endParaRPr lang="zh-CN" altLang="en-US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C00000"/>
                </a:solidFill>
              </a:rPr>
              <a:t>神经元模型</a:t>
            </a:r>
            <a:r>
              <a:rPr lang="zh-CN" altLang="en-US" sz="2000" dirty="0"/>
              <a:t>即上述定义中的</a:t>
            </a:r>
            <a:r>
              <a:rPr lang="zh-CN" altLang="en-US" sz="2000" dirty="0" smtClean="0"/>
              <a:t>“简单单元”是神经网络</a:t>
            </a:r>
            <a:r>
              <a:rPr lang="zh-CN" altLang="en-US" sz="2000" dirty="0"/>
              <a:t>的基本</a:t>
            </a:r>
            <a:r>
              <a:rPr lang="zh-CN" altLang="en-US" sz="2000" dirty="0" smtClean="0"/>
              <a:t>成分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 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8495898" cy="445293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</a:pPr>
            <a:r>
              <a:rPr lang="en-US" altLang="zh-CN" dirty="0"/>
              <a:t>M-P </a:t>
            </a:r>
            <a:r>
              <a:rPr lang="zh-CN" altLang="en-US" dirty="0"/>
              <a:t>神经元模型 </a:t>
            </a:r>
            <a:r>
              <a:rPr lang="en-US" altLang="zh-CN" sz="1600" dirty="0">
                <a:solidFill>
                  <a:srgbClr val="C00000"/>
                </a:solidFill>
                <a:ea typeface="幼圆" panose="02010509060101010101" pitchFamily="49" charset="-122"/>
              </a:rPr>
              <a:t>[McCulloch and Pitts,  1943]</a:t>
            </a:r>
            <a:endParaRPr lang="en-US" altLang="zh-CN" sz="1600" dirty="0">
              <a:solidFill>
                <a:srgbClr val="C00000"/>
              </a:solidFill>
              <a:ea typeface="幼圆" panose="020105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输入</a:t>
            </a:r>
            <a:r>
              <a:rPr lang="zh-CN" altLang="en-US" dirty="0"/>
              <a:t>：来自</a:t>
            </a:r>
            <a:r>
              <a:rPr lang="zh-CN" altLang="en-US" dirty="0" smtClean="0"/>
              <a:t>其他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个</a:t>
            </a:r>
            <a:r>
              <a:rPr lang="zh-CN" altLang="en-US" dirty="0"/>
              <a:t>神经云传递过来的</a:t>
            </a:r>
            <a:r>
              <a:rPr lang="zh-CN" altLang="en-US" dirty="0" smtClean="0"/>
              <a:t>输入信号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处理：输入信号通过带权重的连接进行</a:t>
            </a:r>
            <a:r>
              <a:rPr lang="zh-CN" altLang="en-US" dirty="0" smtClean="0"/>
              <a:t>传递</a:t>
            </a:r>
            <a:r>
              <a:rPr lang="en-US" altLang="zh-CN" dirty="0" smtClean="0"/>
              <a:t>, </a:t>
            </a:r>
            <a:r>
              <a:rPr lang="zh-CN" altLang="en-US" dirty="0" smtClean="0"/>
              <a:t>神经元</a:t>
            </a:r>
            <a:r>
              <a:rPr lang="zh-CN" altLang="en-US" dirty="0"/>
              <a:t>接受到总输入值将与神经元的阈值进行</a:t>
            </a:r>
            <a:r>
              <a:rPr lang="zh-CN" altLang="en-US" dirty="0" smtClean="0"/>
              <a:t>比较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输出：通过激活函数的处理以得到</a:t>
            </a:r>
            <a:r>
              <a:rPr lang="zh-CN" altLang="en-US" dirty="0" smtClean="0"/>
              <a:t>输出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内容占位符 6" descr="屏幕剪辑"/>
          <p:cNvPicPr>
            <a:picLocks noGrp="1" noChangeAspect="1"/>
          </p:cNvPicPr>
          <p:nvPr>
            <p:ph sz="quarter" idx="4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53" y="2443010"/>
            <a:ext cx="4287795" cy="2609152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/>
              <a:t>神经元模型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684770" y="1819974"/>
          <a:ext cx="255199" cy="324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Formula" r:id="rId2" imgW="704850" imgH="895350" progId="Equation.Ribbit">
                  <p:embed/>
                </p:oleObj>
              </mc:Choice>
              <mc:Fallback>
                <p:oleObj name="Formula" r:id="rId2" imgW="704850" imgH="895350" progId="Equation.Ribbit">
                  <p:embed/>
                  <p:pic>
                    <p:nvPicPr>
                      <p:cNvPr id="0" name="图片 2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4770" y="1819974"/>
                        <a:ext cx="255199" cy="324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6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7" y="1064870"/>
            <a:ext cx="7754826" cy="4172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神经元模型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765" y="995424"/>
            <a:ext cx="8616950" cy="52760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ea typeface="微软雅黑" panose="020B0503020204020204" pitchFamily="34" charset="-122"/>
              </a:rPr>
              <a:t>激活函数</a:t>
            </a:r>
            <a:endParaRPr lang="en-US" altLang="zh-CN" sz="3200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理想激活函数</a:t>
            </a:r>
            <a:r>
              <a:rPr lang="zh-CN" altLang="en-US" dirty="0"/>
              <a:t>是</a:t>
            </a:r>
            <a:r>
              <a:rPr lang="zh-CN" altLang="en-US" dirty="0" smtClean="0"/>
              <a:t>阶跃函数</a:t>
            </a:r>
            <a:r>
              <a:rPr lang="en-US" altLang="zh-CN" dirty="0" smtClean="0"/>
              <a:t>, 0</a:t>
            </a:r>
            <a:r>
              <a:rPr lang="zh-CN" altLang="en-US" dirty="0"/>
              <a:t>表示抑制神经元而</a:t>
            </a:r>
            <a:r>
              <a:rPr lang="en-US" altLang="zh-CN" dirty="0"/>
              <a:t>1</a:t>
            </a:r>
            <a:r>
              <a:rPr lang="zh-CN" altLang="en-US" dirty="0"/>
              <a:t>表示激活</a:t>
            </a:r>
            <a:r>
              <a:rPr lang="zh-CN" altLang="en-US" dirty="0" smtClean="0"/>
              <a:t>神经元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阶跃函数</a:t>
            </a:r>
            <a:r>
              <a:rPr lang="zh-CN" altLang="en-US" dirty="0"/>
              <a:t>具有不连续、不光滑等不好的</a:t>
            </a:r>
            <a:r>
              <a:rPr lang="zh-CN" altLang="en-US" dirty="0" smtClean="0"/>
              <a:t>性质</a:t>
            </a:r>
            <a:r>
              <a:rPr lang="en-US" altLang="zh-CN" dirty="0" smtClean="0"/>
              <a:t>, </a:t>
            </a:r>
            <a:r>
              <a:rPr lang="zh-CN" altLang="en-US" dirty="0" smtClean="0"/>
              <a:t>常用</a:t>
            </a:r>
            <a:r>
              <a:rPr lang="zh-CN" altLang="en-US" dirty="0"/>
              <a:t>的是 </a:t>
            </a:r>
            <a:r>
              <a:rPr lang="en-US" altLang="zh-CN" dirty="0"/>
              <a:t>Sigmoid 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 神经网络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5.1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神经元模型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5.2 </a:t>
            </a:r>
            <a:r>
              <a:rPr lang="zh-CN" altLang="en-US" sz="2400" dirty="0"/>
              <a:t>感知机与多层网络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5.3</a:t>
            </a:r>
            <a:r>
              <a:rPr lang="zh-CN" altLang="en-US" sz="2400" dirty="0" smtClean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误差逆传播算法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5.4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全局最小与局部最小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5.5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其他常见神经网络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5.6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深度学习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03" y="2745157"/>
            <a:ext cx="3329817" cy="20202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/>
              <a:t>感知机与多层网络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感知机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60350" y="1606213"/>
            <a:ext cx="8629650" cy="4697844"/>
          </a:xfrm>
        </p:spPr>
        <p:txBody>
          <a:bodyPr>
            <a:normAutofit/>
          </a:bodyPr>
          <a:lstStyle/>
          <a:p>
            <a:pPr marL="179705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感知机</a:t>
            </a:r>
            <a:r>
              <a:rPr lang="zh-CN" altLang="en-US" dirty="0"/>
              <a:t>由两层神经元组</a:t>
            </a:r>
            <a:r>
              <a:rPr lang="zh-CN" altLang="en-US" dirty="0" smtClean="0"/>
              <a:t>成</a:t>
            </a:r>
            <a:r>
              <a:rPr lang="en-US" altLang="zh-CN" dirty="0" smtClean="0"/>
              <a:t>, </a:t>
            </a:r>
            <a:r>
              <a:rPr lang="zh-CN" altLang="en-US" dirty="0" smtClean="0"/>
              <a:t>输入层</a:t>
            </a:r>
            <a:r>
              <a:rPr lang="zh-CN" altLang="en-US" dirty="0"/>
              <a:t>接受外界输入信号传递给</a:t>
            </a:r>
            <a:r>
              <a:rPr lang="zh-CN" altLang="en-US" dirty="0" smtClean="0"/>
              <a:t>输出层</a:t>
            </a:r>
            <a:r>
              <a:rPr lang="en-US" altLang="zh-CN" dirty="0" smtClean="0"/>
              <a:t>, </a:t>
            </a:r>
            <a:r>
              <a:rPr lang="zh-CN" altLang="en-US" dirty="0" smtClean="0"/>
              <a:t>输出层</a:t>
            </a:r>
            <a:r>
              <a:rPr lang="zh-CN" altLang="en-US" dirty="0"/>
              <a:t>是</a:t>
            </a:r>
            <a:r>
              <a:rPr lang="en-US" altLang="zh-CN" dirty="0"/>
              <a:t>M-P</a:t>
            </a:r>
            <a:r>
              <a:rPr lang="zh-CN" altLang="en-US" dirty="0"/>
              <a:t>神经元（阈值逻辑单元</a:t>
            </a:r>
            <a:r>
              <a:rPr lang="zh-CN" altLang="en-US" dirty="0" smtClean="0"/>
              <a:t>）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感知机能够容易地实现逻辑与、或、非运算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360045" lvl="2" indent="-285750">
              <a:lnSpc>
                <a:spcPct val="150000"/>
              </a:lnSpc>
            </a:pPr>
            <a:r>
              <a:rPr lang="zh-CN" altLang="en-US" dirty="0" smtClean="0"/>
              <a:t>“</a:t>
            </a:r>
            <a:r>
              <a:rPr lang="zh-CN" altLang="en-US" dirty="0" smtClean="0">
                <a:solidFill>
                  <a:srgbClr val="FF0000"/>
                </a:solidFill>
              </a:rPr>
              <a:t>与</a:t>
            </a:r>
            <a:r>
              <a:rPr lang="zh-CN" altLang="en-US" dirty="0" smtClean="0"/>
              <a:t>”</a:t>
            </a:r>
            <a:r>
              <a:rPr lang="en-US" altLang="zh-CN" dirty="0" smtClean="0"/>
              <a:t>           : </a:t>
            </a:r>
            <a:r>
              <a:rPr lang="zh-CN" altLang="en-US" dirty="0" smtClean="0"/>
              <a:t>令                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</a:t>
            </a:r>
            <a:endParaRPr lang="en-US" altLang="zh-CN" dirty="0"/>
          </a:p>
          <a:p>
            <a:pPr marL="782955" lvl="2" indent="0">
              <a:lnSpc>
                <a:spcPct val="100000"/>
              </a:lnSpc>
              <a:buNone/>
            </a:pPr>
            <a:r>
              <a:rPr lang="en-US" altLang="zh-CN" dirty="0" smtClean="0"/>
              <a:t>                            ,  </a:t>
            </a:r>
            <a:r>
              <a:rPr lang="zh-CN" altLang="en-US" dirty="0" smtClean="0"/>
              <a:t>仅</a:t>
            </a:r>
            <a:r>
              <a:rPr lang="zh-CN" altLang="en-US" dirty="0"/>
              <a:t>在                 </a:t>
            </a:r>
            <a:endParaRPr lang="en-US" altLang="zh-CN" dirty="0"/>
          </a:p>
          <a:p>
            <a:pPr marL="360045" lvl="2" indent="0">
              <a:lnSpc>
                <a:spcPct val="100000"/>
              </a:lnSpc>
              <a:buNone/>
            </a:pPr>
            <a:r>
              <a:rPr lang="zh-CN" altLang="en-US" dirty="0" smtClean="0"/>
              <a:t>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. </a:t>
            </a:r>
            <a:endParaRPr lang="en-US" altLang="zh-CN" dirty="0" smtClean="0"/>
          </a:p>
          <a:p>
            <a:pPr marL="360045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“</a:t>
            </a:r>
            <a:r>
              <a:rPr lang="zh-CN" altLang="en-US" dirty="0" smtClean="0">
                <a:solidFill>
                  <a:srgbClr val="FF0000"/>
                </a:solidFill>
              </a:rPr>
              <a:t>或</a:t>
            </a:r>
            <a:r>
              <a:rPr lang="zh-CN" altLang="en-US" dirty="0" smtClean="0"/>
              <a:t>”</a:t>
            </a:r>
            <a:r>
              <a:rPr lang="en-US" altLang="zh-CN" dirty="0" smtClean="0"/>
              <a:t>         : </a:t>
            </a:r>
            <a:r>
              <a:rPr lang="zh-CN" altLang="en-US" dirty="0" smtClean="0"/>
              <a:t>令                   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</a:t>
            </a:r>
            <a:endParaRPr lang="en-US" altLang="zh-CN" dirty="0"/>
          </a:p>
          <a:p>
            <a:pPr marL="0" lvl="2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             </a:t>
            </a:r>
            <a:r>
              <a:rPr lang="en-US" altLang="zh-CN" dirty="0" smtClean="0"/>
              <a:t>                         , </a:t>
            </a:r>
            <a:r>
              <a:rPr lang="zh-CN" altLang="en-US" dirty="0" smtClean="0"/>
              <a:t>仅</a:t>
            </a:r>
            <a:r>
              <a:rPr lang="zh-CN" altLang="en-US" dirty="0"/>
              <a:t>在          </a:t>
            </a:r>
            <a:r>
              <a:rPr lang="zh-CN" altLang="en-US" dirty="0" smtClean="0"/>
              <a:t>或者</a:t>
            </a:r>
            <a:endParaRPr lang="en-US" altLang="zh-CN" dirty="0"/>
          </a:p>
          <a:p>
            <a:pPr marL="0" lvl="2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    </a:t>
            </a:r>
            <a:r>
              <a:rPr lang="zh-CN" altLang="en-US" dirty="0"/>
              <a:t>          </a:t>
            </a:r>
            <a:r>
              <a:rPr lang="zh-CN" altLang="en-US" dirty="0" smtClean="0"/>
              <a:t>  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. </a:t>
            </a:r>
            <a:endParaRPr lang="en-US" altLang="zh-CN" dirty="0" smtClean="0"/>
          </a:p>
          <a:p>
            <a:pPr marL="360045" lvl="2" indent="-285750">
              <a:lnSpc>
                <a:spcPct val="150000"/>
              </a:lnSpc>
            </a:pPr>
            <a:r>
              <a:rPr lang="zh-CN" altLang="en-US" sz="1800" dirty="0" smtClean="0"/>
              <a:t>“</a:t>
            </a:r>
            <a:r>
              <a:rPr lang="zh-CN" altLang="en-US" sz="1800" dirty="0" smtClean="0">
                <a:solidFill>
                  <a:srgbClr val="FF0000"/>
                </a:solidFill>
              </a:rPr>
              <a:t>非</a:t>
            </a:r>
            <a:r>
              <a:rPr lang="zh-CN" altLang="en-US" sz="1800" dirty="0" smtClean="0"/>
              <a:t>”     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令                                     </a:t>
            </a:r>
            <a:r>
              <a:rPr lang="zh-CN" altLang="en-US" dirty="0" smtClean="0"/>
              <a:t> </a:t>
            </a:r>
            <a:r>
              <a:rPr lang="en-US" altLang="zh-CN" dirty="0" smtClean="0"/>
              <a:t>, </a:t>
            </a:r>
            <a:r>
              <a:rPr lang="zh-CN" altLang="en-US" dirty="0" smtClean="0"/>
              <a:t> </a:t>
            </a:r>
            <a:r>
              <a:rPr lang="zh-CN" altLang="en-US" sz="1800" dirty="0" smtClean="0"/>
              <a:t>则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/>
              <a:t>       </a:t>
            </a:r>
            <a:r>
              <a:rPr lang="zh-CN" altLang="en-US" sz="1800" dirty="0" smtClean="0"/>
              <a:t>当           时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        ；当           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        </a:t>
            </a:r>
            <a:r>
              <a:rPr lang="en-US" altLang="zh-CN" sz="1800" dirty="0" smtClean="0"/>
              <a:t>. </a:t>
            </a:r>
            <a:endParaRPr lang="zh-CN" altLang="en-US" sz="1800" dirty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endParaRPr lang="zh-CN" altLang="en-US" sz="1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63902" y="2897470"/>
          <a:ext cx="773257" cy="241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6" name="Formula" r:id="rId2" imgW="3429000" imgH="1076325" progId="Equation.Ribbit">
                  <p:embed/>
                </p:oleObj>
              </mc:Choice>
              <mc:Fallback>
                <p:oleObj name="Formula" r:id="rId2" imgW="3429000" imgH="1076325" progId="Equation.Ribbit">
                  <p:embed/>
                  <p:pic>
                    <p:nvPicPr>
                      <p:cNvPr id="0" name="图片 36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3902" y="2897470"/>
                        <a:ext cx="773257" cy="241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93738" y="3273425"/>
          <a:ext cx="268287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" name="Formula" r:id="rId4" imgW="11839575" imgH="1323975" progId="Equation.Ribbit">
                  <p:embed/>
                </p:oleObj>
              </mc:Choice>
              <mc:Fallback>
                <p:oleObj name="Formula" r:id="rId4" imgW="11839575" imgH="1323975" progId="Equation.Ribbit">
                  <p:embed/>
                  <p:pic>
                    <p:nvPicPr>
                      <p:cNvPr id="0" name="图片 36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3738" y="3273425"/>
                        <a:ext cx="2682875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764816" y="2911392"/>
          <a:ext cx="2125881" cy="275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" name="Formula" r:id="rId6" imgW="9182100" imgH="1190625" progId="Equation.Ribbit">
                  <p:embed/>
                </p:oleObj>
              </mc:Choice>
              <mc:Fallback>
                <p:oleObj name="Formula" r:id="rId6" imgW="9182100" imgH="1190625" progId="Equation.Ribbit">
                  <p:embed/>
                  <p:pic>
                    <p:nvPicPr>
                      <p:cNvPr id="0" name="图片 36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64816" y="2911392"/>
                        <a:ext cx="2125881" cy="275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106195" y="3274741"/>
          <a:ext cx="1385388" cy="277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" name="Formula" r:id="rId8" imgW="5705475" imgH="1143000" progId="Equation.Ribbit">
                  <p:embed/>
                </p:oleObj>
              </mc:Choice>
              <mc:Fallback>
                <p:oleObj name="Formula" r:id="rId8" imgW="5705475" imgH="1143000" progId="Equation.Ribbit">
                  <p:embed/>
                  <p:pic>
                    <p:nvPicPr>
                      <p:cNvPr id="0" name="图片 361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06195" y="3274741"/>
                        <a:ext cx="1385388" cy="277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138840" y="3658969"/>
          <a:ext cx="650123" cy="28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0" name="Formula" r:id="rId10" imgW="2619375" imgH="1152525" progId="Equation.Ribbit">
                  <p:embed/>
                </p:oleObj>
              </mc:Choice>
              <mc:Fallback>
                <p:oleObj name="Formula" r:id="rId10" imgW="2619375" imgH="1152525" progId="Equation.Ribbit">
                  <p:embed/>
                  <p:pic>
                    <p:nvPicPr>
                      <p:cNvPr id="0" name="图片 36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38840" y="3658969"/>
                        <a:ext cx="650123" cy="28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316343" y="4057854"/>
          <a:ext cx="773257" cy="241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1" name="Formula" r:id="rId12" imgW="3429000" imgH="1076325" progId="Equation.Ribbit">
                  <p:embed/>
                </p:oleObj>
              </mc:Choice>
              <mc:Fallback>
                <p:oleObj name="Formula" r:id="rId12" imgW="3429000" imgH="1076325" progId="Equation.Ribbit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16343" y="4057854"/>
                        <a:ext cx="773257" cy="241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582961" y="4055361"/>
          <a:ext cx="2348201" cy="279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" name="Formula" r:id="rId14" imgW="10048875" imgH="1190625" progId="Equation.Ribbit">
                  <p:embed/>
                </p:oleObj>
              </mc:Choice>
              <mc:Fallback>
                <p:oleObj name="Formula" r:id="rId14" imgW="10048875" imgH="1190625" progId="Equation.Ribbit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82961" y="4055361"/>
                        <a:ext cx="2348201" cy="279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808038" y="4445000"/>
          <a:ext cx="25622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" name="Formula" r:id="rId16" imgW="11839575" imgH="1323975" progId="Equation.Ribbit">
                  <p:embed/>
                </p:oleObj>
              </mc:Choice>
              <mc:Fallback>
                <p:oleObj name="Formula" r:id="rId16" imgW="11839575" imgH="1323975" progId="Equation.Ribbit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038" y="4445000"/>
                        <a:ext cx="2562225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086342" y="4448788"/>
          <a:ext cx="758825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4" name="Formula" r:id="rId17" imgW="3114675" imgH="1143000" progId="Equation.Ribbit">
                  <p:embed/>
                </p:oleObj>
              </mc:Choice>
              <mc:Fallback>
                <p:oleObj name="Formula" r:id="rId17" imgW="3114675" imgH="1143000" progId="Equation.Ribbit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86342" y="4448788"/>
                        <a:ext cx="758825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826475" y="4801111"/>
          <a:ext cx="761670" cy="27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" name="Formula" r:id="rId19" imgW="3114675" imgH="1133475" progId="Equation.Ribbit">
                  <p:embed/>
                </p:oleObj>
              </mc:Choice>
              <mc:Fallback>
                <p:oleObj name="Formula" r:id="rId19" imgW="3114675" imgH="1133475" progId="Equation.Ribbit">
                  <p:embed/>
                  <p:pic>
                    <p:nvPicPr>
                      <p:cNvPr id="0" name="图片 36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26475" y="4801111"/>
                        <a:ext cx="761670" cy="276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990635" y="4781470"/>
          <a:ext cx="650123" cy="28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" name="Formula" r:id="rId21" imgW="2619375" imgH="1152525" progId="Equation.Ribbit">
                  <p:embed/>
                </p:oleObj>
              </mc:Choice>
              <mc:Fallback>
                <p:oleObj name="Formula" r:id="rId21" imgW="2619375" imgH="1152525" progId="Equation.Ribbit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90635" y="4781470"/>
                        <a:ext cx="650123" cy="28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87326" y="5241742"/>
          <a:ext cx="401637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7" name="Formula" r:id="rId22" imgW="1781175" imgH="895350" progId="Equation.Ribbit">
                  <p:embed/>
                </p:oleObj>
              </mc:Choice>
              <mc:Fallback>
                <p:oleObj name="Formula" r:id="rId22" imgW="1781175" imgH="895350" progId="Equation.Ribbit">
                  <p:embed/>
                  <p:pic>
                    <p:nvPicPr>
                      <p:cNvPr id="0" name="图片 362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387326" y="5241742"/>
                        <a:ext cx="401637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2133019" y="5219106"/>
          <a:ext cx="299243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" name="Formula" r:id="rId24" imgW="13744575" imgH="1190625" progId="Equation.Ribbit">
                  <p:embed/>
                </p:oleObj>
              </mc:Choice>
              <mc:Fallback>
                <p:oleObj name="Formula" r:id="rId24" imgW="13744575" imgH="1190625" progId="Equation.Ribbit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133019" y="5219106"/>
                        <a:ext cx="2992437" cy="26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233398" y="5650618"/>
          <a:ext cx="757237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" name="Formula" r:id="rId26" imgW="3114675" imgH="1143000" progId="Equation.Ribbit">
                  <p:embed/>
                </p:oleObj>
              </mc:Choice>
              <mc:Fallback>
                <p:oleObj name="Formula" r:id="rId26" imgW="3114675" imgH="1143000" progId="Equation.Ribbit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33398" y="5650618"/>
                        <a:ext cx="757237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2433822" y="5646203"/>
          <a:ext cx="6619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0" name="Formula" r:id="rId27" imgW="2667000" imgH="1162050" progId="Equation.Ribbit">
                  <p:embed/>
                </p:oleObj>
              </mc:Choice>
              <mc:Fallback>
                <p:oleObj name="Formula" r:id="rId27" imgW="2667000" imgH="1162050" progId="Equation.Ribbit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433822" y="5646203"/>
                        <a:ext cx="66198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629237" y="5651860"/>
          <a:ext cx="76835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" name="Formula" r:id="rId29" imgW="3162300" imgH="1152525" progId="Equation.Ribbit">
                  <p:embed/>
                </p:oleObj>
              </mc:Choice>
              <mc:Fallback>
                <p:oleObj name="Formula" r:id="rId29" imgW="3162300" imgH="1152525" progId="Equation.Ribbit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629237" y="5651860"/>
                        <a:ext cx="768350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4619160" y="5646203"/>
          <a:ext cx="650123" cy="28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" name="Formula" r:id="rId31" imgW="2619375" imgH="1152525" progId="Equation.Ribbit">
                  <p:embed/>
                </p:oleObj>
              </mc:Choice>
              <mc:Fallback>
                <p:oleObj name="Formula" r:id="rId31" imgW="2619375" imgH="1152525" progId="Equation.Ribbit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19160" y="5646203"/>
                        <a:ext cx="650123" cy="28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/>
              <a:t>感知机与多层网络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感知机学习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zh-CN" altLang="en-US" dirty="0" smtClean="0"/>
              <a:t>给定训练数据集</a:t>
            </a:r>
            <a:r>
              <a:rPr lang="en-US" altLang="zh-CN" dirty="0" smtClean="0"/>
              <a:t>, </a:t>
            </a:r>
            <a:r>
              <a:rPr lang="zh-CN" altLang="en-US" dirty="0" smtClean="0"/>
              <a:t>权重                           与阈值   可以通过学习得到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</a:pPr>
            <a:r>
              <a:rPr lang="zh-CN" altLang="en-US" dirty="0" smtClean="0"/>
              <a:t>感知机学习规则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/>
              <a:t>    </a:t>
            </a:r>
            <a:r>
              <a:rPr lang="zh-CN" altLang="en-US" sz="2000" dirty="0" smtClean="0"/>
              <a:t>对训练样例    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若当前感知机的输出为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则感知机权重调整规则为：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/>
              <a:t>其中            称为学习率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sz="2000" dirty="0" smtClean="0"/>
              <a:t>若感知机对训练样例        预测正确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则感知机不发生变化；否则根据错误程度进行权重的调整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529694" y="1763670"/>
          <a:ext cx="2463906" cy="36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" name="Formula" r:id="rId1" imgW="8810625" imgH="1323975" progId="Equation.Ribbit">
                  <p:embed/>
                </p:oleObj>
              </mc:Choice>
              <mc:Fallback>
                <p:oleObj name="Formula" r:id="rId1" imgW="8810625" imgH="1323975" progId="Equation.Ribbit">
                  <p:embed/>
                  <p:pic>
                    <p:nvPicPr>
                      <p:cNvPr id="0" name="图片 43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9694" y="1763670"/>
                        <a:ext cx="2463906" cy="36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995819" y="1805123"/>
          <a:ext cx="164999" cy="354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Formula" r:id="rId3" imgW="561975" imgH="1200150" progId="Equation.Ribbit">
                  <p:embed/>
                </p:oleObj>
              </mc:Choice>
              <mc:Fallback>
                <p:oleObj name="Formula" r:id="rId3" imgW="561975" imgH="1200150" progId="Equation.Ribbit">
                  <p:embed/>
                  <p:pic>
                    <p:nvPicPr>
                      <p:cNvPr id="0" name="图片 43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5819" y="1805123"/>
                        <a:ext cx="164999" cy="354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137320" y="3220939"/>
          <a:ext cx="678305" cy="34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" name="Formula" r:id="rId5" imgW="2581275" imgH="1323975" progId="Equation.Ribbit">
                  <p:embed/>
                </p:oleObj>
              </mc:Choice>
              <mc:Fallback>
                <p:oleObj name="Formula" r:id="rId5" imgW="2581275" imgH="1323975" progId="Equation.Ribbit">
                  <p:embed/>
                  <p:pic>
                    <p:nvPicPr>
                      <p:cNvPr id="0" name="图片 43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7320" y="3220939"/>
                        <a:ext cx="678305" cy="347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499329" y="3186968"/>
          <a:ext cx="180727" cy="34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" name="Formula" r:id="rId7" imgW="619125" imgH="1190625" progId="Equation.Ribbit">
                  <p:embed/>
                </p:oleObj>
              </mc:Choice>
              <mc:Fallback>
                <p:oleObj name="Formula" r:id="rId7" imgW="619125" imgH="1190625" progId="Equation.Ribbit">
                  <p:embed/>
                  <p:pic>
                    <p:nvPicPr>
                      <p:cNvPr id="0" name="图片 43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99329" y="3186968"/>
                        <a:ext cx="180727" cy="347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231356" y="3648819"/>
          <a:ext cx="26876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" name="Formula" r:id="rId9" imgW="8610600" imgH="2667000" progId="Equation.Ribbit">
                  <p:embed/>
                </p:oleObj>
              </mc:Choice>
              <mc:Fallback>
                <p:oleObj name="Formula" r:id="rId9" imgW="8610600" imgH="2667000" progId="Equation.Ribbit">
                  <p:embed/>
                  <p:pic>
                    <p:nvPicPr>
                      <p:cNvPr id="0" name="图片 43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31356" y="3648819"/>
                        <a:ext cx="2687637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889488" y="4532181"/>
          <a:ext cx="1039338" cy="310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Formula" r:id="rId11" imgW="4429125" imgH="1323975" progId="Equation.Ribbit">
                  <p:embed/>
                </p:oleObj>
              </mc:Choice>
              <mc:Fallback>
                <p:oleObj name="Formula" r:id="rId11" imgW="4429125" imgH="1323975" progId="Equation.Ribbit">
                  <p:embed/>
                  <p:pic>
                    <p:nvPicPr>
                      <p:cNvPr id="0" name="图片 43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9488" y="4532181"/>
                        <a:ext cx="1039338" cy="310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035847" y="4986208"/>
          <a:ext cx="678305" cy="34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" name="Formula" r:id="rId13" imgW="2581275" imgH="1323975" progId="Equation.Ribbit">
                  <p:embed/>
                </p:oleObj>
              </mc:Choice>
              <mc:Fallback>
                <p:oleObj name="Formula" r:id="rId13" imgW="2581275" imgH="1323975" progId="Equation.Ribbit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5847" y="4986208"/>
                        <a:ext cx="678305" cy="347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 smtClean="0"/>
              <a:t>感知机与多层网络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50" y="976931"/>
            <a:ext cx="8629650" cy="4572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感知机求解异、或、非问题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4705350" y="3990340"/>
            <a:ext cx="3026410" cy="2269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37" y="1464594"/>
            <a:ext cx="3191502" cy="23936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060" y="1455018"/>
            <a:ext cx="3204269" cy="24032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7" y="3899995"/>
            <a:ext cx="3191502" cy="2393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 smtClean="0"/>
              <a:t>感知机与多层网络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50" y="976931"/>
            <a:ext cx="8629650" cy="4572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感知机求解异、或、非问题</a:t>
            </a:r>
            <a:endParaRPr lang="zh-CN" altLang="en-US" dirty="0"/>
          </a:p>
        </p:txBody>
      </p:sp>
      <p:pic>
        <p:nvPicPr>
          <p:cNvPr id="9" name="内容占位符 8" descr="屏幕剪辑"/>
          <p:cNvPicPr>
            <a:picLocks noGrp="1" noChangeAspect="1"/>
          </p:cNvPicPr>
          <p:nvPr>
            <p:ph sz="quarter" idx="14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55" y="1486052"/>
            <a:ext cx="5742071" cy="46665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/>
              <a:t>感知机与多层网络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感知机学习能力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zh-CN" altLang="en-US" dirty="0"/>
              <a:t>若两类模式</a:t>
            </a:r>
            <a:r>
              <a:rPr lang="zh-CN" altLang="en-US" dirty="0">
                <a:solidFill>
                  <a:srgbClr val="C00000"/>
                </a:solidFill>
              </a:rPr>
              <a:t>线性可</a:t>
            </a:r>
            <a:r>
              <a:rPr lang="zh-CN" altLang="en-US" dirty="0" smtClean="0">
                <a:solidFill>
                  <a:srgbClr val="C00000"/>
                </a:solidFill>
              </a:rPr>
              <a:t>分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</a:t>
            </a:r>
            <a:r>
              <a:rPr lang="zh-CN" altLang="en-US" dirty="0"/>
              <a:t>感知机的学习过程一定会</a:t>
            </a:r>
            <a:r>
              <a:rPr lang="zh-CN" altLang="en-US" dirty="0">
                <a:solidFill>
                  <a:srgbClr val="C00000"/>
                </a:solidFill>
              </a:rPr>
              <a:t>收敛</a:t>
            </a:r>
            <a:r>
              <a:rPr lang="zh-CN" altLang="en-US" dirty="0"/>
              <a:t>；否感知机的学习过程将会发生</a:t>
            </a:r>
            <a:r>
              <a:rPr lang="zh-CN" altLang="en-US" dirty="0" smtClean="0"/>
              <a:t>震荡</a:t>
            </a:r>
            <a:endParaRPr lang="en-US" altLang="zh-CN" dirty="0" smtClean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SzPct val="100000"/>
              <a:buNone/>
            </a:pPr>
            <a:r>
              <a:rPr lang="en-US" altLang="zh-CN" sz="1600" dirty="0" smtClean="0">
                <a:solidFill>
                  <a:srgbClr val="FF0000"/>
                </a:solidFill>
                <a:latin typeface="+mj-lt"/>
              </a:rPr>
              <a:t>                                                                                 </a:t>
            </a:r>
            <a:r>
              <a:rPr lang="en-US" altLang="zh-CN" sz="1600" dirty="0">
                <a:solidFill>
                  <a:srgbClr val="C00000"/>
                </a:solidFill>
              </a:rPr>
              <a:t>[Minsky and </a:t>
            </a:r>
            <a:r>
              <a:rPr lang="en-US" altLang="zh-CN" sz="1600" dirty="0" err="1">
                <a:solidFill>
                  <a:srgbClr val="C00000"/>
                </a:solidFill>
              </a:rPr>
              <a:t>Papert</a:t>
            </a:r>
            <a:r>
              <a:rPr lang="en-US" altLang="zh-CN" sz="1600" dirty="0">
                <a:solidFill>
                  <a:srgbClr val="C00000"/>
                </a:solidFill>
              </a:rPr>
              <a:t>, 1969]</a:t>
            </a:r>
            <a:endParaRPr lang="zh-CN" altLang="en-US" sz="16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</a:pPr>
            <a:r>
              <a:rPr lang="zh-CN" altLang="en-US" dirty="0"/>
              <a:t>单层感知机的学习能力非常</a:t>
            </a:r>
            <a:r>
              <a:rPr lang="zh-CN" altLang="en-US" dirty="0" smtClean="0"/>
              <a:t>有限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只能</a:t>
            </a:r>
            <a:r>
              <a:rPr lang="zh-CN" altLang="en-US" dirty="0"/>
              <a:t>解决线性可分</a:t>
            </a:r>
            <a:r>
              <a:rPr lang="zh-CN" altLang="en-US" dirty="0" smtClean="0"/>
              <a:t>问题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事实上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与</a:t>
            </a:r>
            <a:r>
              <a:rPr lang="zh-CN" altLang="en-US" sz="2000" dirty="0"/>
              <a:t>、或、非问题是线性可分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因此</a:t>
            </a:r>
            <a:r>
              <a:rPr lang="zh-CN" altLang="en-US" sz="2000" dirty="0"/>
              <a:t>感知机学习过程能够求得适当的权值</a:t>
            </a:r>
            <a:r>
              <a:rPr lang="zh-CN" altLang="en-US" sz="2000" dirty="0" smtClean="0"/>
              <a:t>向量</a:t>
            </a:r>
            <a:r>
              <a:rPr lang="en-US" altLang="zh-CN" sz="2000" dirty="0" smtClean="0"/>
              <a:t>. </a:t>
            </a:r>
            <a:r>
              <a:rPr lang="zh-CN" altLang="en-US" sz="2000" dirty="0" smtClean="0"/>
              <a:t>而</a:t>
            </a:r>
            <a:r>
              <a:rPr lang="zh-CN" altLang="en-US" sz="2000" dirty="0"/>
              <a:t>异或</a:t>
            </a:r>
            <a:r>
              <a:rPr lang="zh-CN" altLang="en-US" sz="2000" dirty="0" smtClean="0"/>
              <a:t>问题不是</a:t>
            </a:r>
            <a:r>
              <a:rPr lang="zh-CN" altLang="en-US" sz="2000" dirty="0"/>
              <a:t>线性可分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感知机</a:t>
            </a:r>
            <a:r>
              <a:rPr lang="zh-CN" altLang="en-US" sz="2000" dirty="0"/>
              <a:t>学习不能求得合适</a:t>
            </a:r>
            <a:r>
              <a:rPr lang="zh-CN" altLang="en-US" sz="2000" dirty="0" smtClean="0"/>
              <a:t>解</a:t>
            </a:r>
            <a:r>
              <a:rPr lang="en-US" altLang="zh-CN" sz="2000" dirty="0" smtClean="0"/>
              <a:t> 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对于非线性可分问题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如何求解？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/>
              <a:t>    </a:t>
            </a:r>
            <a:r>
              <a:rPr lang="zh-CN" altLang="en-US" sz="2000" dirty="0" smtClean="0">
                <a:solidFill>
                  <a:srgbClr val="C00000"/>
                </a:solidFill>
              </a:rPr>
              <a:t>多层感知机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 smtClean="0"/>
              <a:t>感知机与多层网络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多层感知机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解决异或问题的两层</a:t>
            </a:r>
            <a:r>
              <a:rPr lang="zh-CN" altLang="en-US" dirty="0" smtClean="0"/>
              <a:t>感知机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输出层与输入层之间的一层神经元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被称之为</a:t>
            </a:r>
            <a:r>
              <a:rPr lang="zh-CN" altLang="en-US" sz="2000" dirty="0" smtClean="0">
                <a:solidFill>
                  <a:srgbClr val="C00000"/>
                </a:solidFill>
              </a:rPr>
              <a:t>隐层或隐含层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隐含层和输出层神经元都是具有激活函数的功能神经元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>
            <a:fillRect/>
          </a:stretch>
        </p:blipFill>
        <p:spPr>
          <a:xfrm>
            <a:off x="1409022" y="2164465"/>
            <a:ext cx="5805823" cy="2945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神经网络发展史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smtClean="0"/>
              <a:t>1943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McCulloch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Pitts </a:t>
            </a:r>
            <a:r>
              <a:rPr lang="zh-CN" altLang="en-US" dirty="0" smtClean="0"/>
              <a:t>提出第一个神经元数学模型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</a:t>
            </a:r>
            <a:r>
              <a:rPr lang="en-US" altLang="zh-CN" dirty="0" smtClean="0">
                <a:solidFill>
                  <a:srgbClr val="C00000"/>
                </a:solidFill>
              </a:rPr>
              <a:t>M-P</a:t>
            </a:r>
            <a:r>
              <a:rPr lang="zh-CN" altLang="en-US" dirty="0" smtClean="0">
                <a:solidFill>
                  <a:srgbClr val="C00000"/>
                </a:solidFill>
              </a:rPr>
              <a:t>模型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并从原理上证明了人工神经网络能够计算任何算数和逻辑函数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smtClean="0"/>
              <a:t>1949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Hebb </a:t>
            </a:r>
            <a:r>
              <a:rPr lang="zh-CN" altLang="en-US" dirty="0" smtClean="0"/>
              <a:t>发表</a:t>
            </a:r>
            <a:r>
              <a:rPr lang="en-US" altLang="zh-CN" dirty="0" smtClean="0"/>
              <a:t>《The Organization of Behavior》</a:t>
            </a:r>
            <a:r>
              <a:rPr lang="zh-CN" altLang="en-US" dirty="0" smtClean="0"/>
              <a:t>一书</a:t>
            </a:r>
            <a:r>
              <a:rPr lang="en-US" altLang="zh-CN" dirty="0" smtClean="0"/>
              <a:t>, </a:t>
            </a:r>
            <a:r>
              <a:rPr lang="zh-CN" altLang="en-US" dirty="0" smtClean="0"/>
              <a:t>提出生物神经元学习的机理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</a:t>
            </a:r>
            <a:r>
              <a:rPr lang="en-US" altLang="zh-CN" dirty="0" smtClean="0">
                <a:solidFill>
                  <a:srgbClr val="C00000"/>
                </a:solidFill>
              </a:rPr>
              <a:t>Hebb</a:t>
            </a:r>
            <a:r>
              <a:rPr lang="zh-CN" altLang="en-US" dirty="0" smtClean="0">
                <a:solidFill>
                  <a:srgbClr val="C00000"/>
                </a:solidFill>
              </a:rPr>
              <a:t>学习规则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smtClean="0"/>
              <a:t>1958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Rosenblatt </a:t>
            </a:r>
            <a:r>
              <a:rPr lang="zh-CN" altLang="en-US" dirty="0" smtClean="0"/>
              <a:t>提出</a:t>
            </a:r>
            <a:r>
              <a:rPr lang="zh-CN" altLang="en-US" dirty="0" smtClean="0">
                <a:solidFill>
                  <a:srgbClr val="C00000"/>
                </a:solidFill>
              </a:rPr>
              <a:t>感知机网络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Perceptron</a:t>
            </a:r>
            <a:r>
              <a:rPr lang="zh-CN" altLang="en-US" dirty="0" smtClean="0"/>
              <a:t>）模型和其学习规则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smtClean="0"/>
              <a:t>1960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Widrow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Hoff</a:t>
            </a:r>
            <a:r>
              <a:rPr lang="zh-CN" altLang="en-US" dirty="0" smtClean="0"/>
              <a:t>提出</a:t>
            </a:r>
            <a:r>
              <a:rPr lang="zh-CN" altLang="en-US" dirty="0" smtClean="0">
                <a:solidFill>
                  <a:srgbClr val="C00000"/>
                </a:solidFill>
              </a:rPr>
              <a:t>自适应线性神经元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Adaline</a:t>
            </a:r>
            <a:r>
              <a:rPr lang="zh-CN" altLang="en-US" dirty="0" smtClean="0"/>
              <a:t>）模型和</a:t>
            </a:r>
            <a:r>
              <a:rPr lang="zh-CN" altLang="en-US" dirty="0" smtClean="0">
                <a:solidFill>
                  <a:srgbClr val="C00000"/>
                </a:solidFill>
              </a:rPr>
              <a:t>最小均方学习算法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 smtClean="0"/>
              <a:t>1969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Minsky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Papert</a:t>
            </a:r>
            <a:r>
              <a:rPr lang="en-US" altLang="zh-CN" dirty="0" smtClean="0"/>
              <a:t> </a:t>
            </a:r>
            <a:r>
              <a:rPr lang="zh-CN" altLang="en-US" dirty="0" smtClean="0"/>
              <a:t>发表</a:t>
            </a:r>
            <a:r>
              <a:rPr lang="en-US" altLang="zh-CN" dirty="0" smtClean="0"/>
              <a:t>《</a:t>
            </a:r>
            <a:r>
              <a:rPr lang="en-US" altLang="zh-CN" dirty="0" err="1" smtClean="0"/>
              <a:t>Perceptrons</a:t>
            </a:r>
            <a:r>
              <a:rPr lang="en-US" altLang="zh-CN" dirty="0" smtClean="0"/>
              <a:t>》</a:t>
            </a:r>
            <a:r>
              <a:rPr lang="zh-CN" altLang="en-US" dirty="0"/>
              <a:t>一</a:t>
            </a:r>
            <a:r>
              <a:rPr lang="zh-CN" altLang="en-US" dirty="0" smtClean="0"/>
              <a:t>书</a:t>
            </a:r>
            <a:r>
              <a:rPr lang="en-US" altLang="zh-CN" dirty="0" smtClean="0"/>
              <a:t>, </a:t>
            </a:r>
            <a:r>
              <a:rPr lang="zh-CN" altLang="en-US" dirty="0" smtClean="0"/>
              <a:t>指出</a:t>
            </a:r>
            <a:r>
              <a:rPr lang="zh-CN" altLang="en-US" dirty="0" smtClean="0">
                <a:solidFill>
                  <a:srgbClr val="C00000"/>
                </a:solidFill>
              </a:rPr>
              <a:t>单</a:t>
            </a:r>
            <a:r>
              <a:rPr lang="zh-CN" altLang="en-US" dirty="0">
                <a:solidFill>
                  <a:srgbClr val="C00000"/>
                </a:solidFill>
              </a:rPr>
              <a:t>层神经网路不能解决非线性</a:t>
            </a:r>
            <a:r>
              <a:rPr lang="zh-CN" altLang="en-US" dirty="0" smtClean="0">
                <a:solidFill>
                  <a:srgbClr val="C00000"/>
                </a:solidFill>
              </a:rPr>
              <a:t>问题</a:t>
            </a:r>
            <a:r>
              <a:rPr lang="en-US" altLang="zh-CN" dirty="0" smtClean="0">
                <a:solidFill>
                  <a:srgbClr val="C00000"/>
                </a:solidFill>
              </a:rPr>
              <a:t>, </a:t>
            </a:r>
            <a:r>
              <a:rPr lang="zh-CN" altLang="en-US" dirty="0" smtClean="0">
                <a:solidFill>
                  <a:srgbClr val="C00000"/>
                </a:solidFill>
              </a:rPr>
              <a:t>多</a:t>
            </a:r>
            <a:r>
              <a:rPr lang="zh-CN" altLang="en-US" dirty="0">
                <a:solidFill>
                  <a:srgbClr val="C00000"/>
                </a:solidFill>
              </a:rPr>
              <a:t>层网络的训练算法尚无</a:t>
            </a:r>
            <a:r>
              <a:rPr lang="zh-CN" altLang="en-US" dirty="0" smtClean="0">
                <a:solidFill>
                  <a:srgbClr val="C00000"/>
                </a:solidFill>
              </a:rPr>
              <a:t>希望</a:t>
            </a:r>
            <a:r>
              <a:rPr lang="en-US" altLang="zh-CN" dirty="0" smtClean="0"/>
              <a:t>. </a:t>
            </a:r>
            <a:r>
              <a:rPr lang="zh-CN" altLang="en-US" dirty="0" smtClean="0"/>
              <a:t>这个论断导致神经网络进入低谷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 smtClean="0"/>
              <a:t>感知机与多层网络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多层前馈神经网络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zh-CN" altLang="en-US" dirty="0" smtClean="0">
                <a:solidFill>
                  <a:srgbClr val="C00000"/>
                </a:solidFill>
              </a:rPr>
              <a:t>定义</a:t>
            </a:r>
            <a:r>
              <a:rPr lang="zh-CN" altLang="en-US" dirty="0" smtClean="0"/>
              <a:t>：每</a:t>
            </a:r>
            <a:r>
              <a:rPr lang="zh-CN" altLang="en-US" dirty="0"/>
              <a:t>层神经元与下一层神经元全</a:t>
            </a:r>
            <a:r>
              <a:rPr lang="zh-CN" altLang="en-US" dirty="0" smtClean="0"/>
              <a:t>互联</a:t>
            </a:r>
            <a:r>
              <a:rPr lang="en-US" altLang="zh-CN" dirty="0" smtClean="0"/>
              <a:t>, </a:t>
            </a:r>
            <a:r>
              <a:rPr lang="zh-CN" altLang="en-US" dirty="0" smtClean="0"/>
              <a:t>神经元</a:t>
            </a:r>
            <a:r>
              <a:rPr lang="zh-CN" altLang="en-US" dirty="0"/>
              <a:t>之间不存在同层连接也不存在跨层</a:t>
            </a:r>
            <a:r>
              <a:rPr lang="zh-CN" altLang="en-US" dirty="0" smtClean="0"/>
              <a:t>连接</a:t>
            </a:r>
            <a:endParaRPr lang="en-US" altLang="zh-CN" dirty="0"/>
          </a:p>
          <a:p>
            <a:pPr marL="342900" indent="-342900"/>
            <a:r>
              <a:rPr lang="zh-CN" altLang="en-US" dirty="0" smtClean="0">
                <a:solidFill>
                  <a:srgbClr val="C00000"/>
                </a:solidFill>
              </a:rPr>
              <a:t>前馈</a:t>
            </a:r>
            <a:r>
              <a:rPr lang="zh-CN" altLang="en-US" dirty="0" smtClean="0"/>
              <a:t>：输入层</a:t>
            </a:r>
            <a:r>
              <a:rPr lang="zh-CN" altLang="en-US" dirty="0"/>
              <a:t>接受外界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, </a:t>
            </a:r>
            <a:r>
              <a:rPr lang="zh-CN" altLang="en-US" dirty="0" smtClean="0"/>
              <a:t>隐含层</a:t>
            </a:r>
            <a:r>
              <a:rPr lang="zh-CN" altLang="en-US" dirty="0"/>
              <a:t>与输出层神经元对信号进行</a:t>
            </a:r>
            <a:r>
              <a:rPr lang="zh-CN" altLang="en-US" dirty="0" smtClean="0"/>
              <a:t>加工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最终结果由输出层</a:t>
            </a:r>
            <a:r>
              <a:rPr lang="zh-CN" altLang="en-US" dirty="0"/>
              <a:t>神经元</a:t>
            </a:r>
            <a:r>
              <a:rPr lang="zh-CN" altLang="en-US" dirty="0" smtClean="0"/>
              <a:t>输出</a:t>
            </a:r>
            <a:endParaRPr lang="en-US" altLang="zh-CN" dirty="0"/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</a:rPr>
              <a:t>学习</a:t>
            </a:r>
            <a:r>
              <a:rPr lang="zh-CN" altLang="en-US" dirty="0" smtClean="0"/>
              <a:t>：根据训练数据来调整神经元之间的</a:t>
            </a:r>
            <a:r>
              <a:rPr lang="zh-CN" altLang="en-US" dirty="0" smtClean="0">
                <a:solidFill>
                  <a:srgbClr val="C00000"/>
                </a:solidFill>
              </a:rPr>
              <a:t>“连接权”</a:t>
            </a:r>
            <a:r>
              <a:rPr lang="zh-CN" altLang="en-US" dirty="0" smtClean="0"/>
              <a:t>以及每个功能神经</a:t>
            </a:r>
            <a:r>
              <a:rPr lang="zh-CN" altLang="en-US" dirty="0"/>
              <a:t>元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C00000"/>
                </a:solidFill>
              </a:rPr>
              <a:t>“阈值”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 smtClean="0"/>
              <a:t>多层网络</a:t>
            </a:r>
            <a:r>
              <a:rPr lang="zh-CN" altLang="en-US" dirty="0"/>
              <a:t>：</a:t>
            </a:r>
            <a:r>
              <a:rPr lang="zh-CN" altLang="en-US" dirty="0" smtClean="0"/>
              <a:t>包含隐层的网络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5" y="3608980"/>
            <a:ext cx="4262096" cy="2569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 神经网络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5.1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神经元模型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5.2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感知机与多层网络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5.3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误差逆传播算法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5.4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全局最小与局部最小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5.5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其他常见神经网络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5.6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深度学习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3498" y="3663026"/>
            <a:ext cx="4263902" cy="23512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89" y="952113"/>
            <a:ext cx="8616950" cy="49307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误差逆传播算法</a:t>
            </a:r>
            <a:r>
              <a:rPr lang="zh-CN" altLang="en-US" dirty="0" smtClean="0"/>
              <a:t>（</a:t>
            </a:r>
            <a:r>
              <a:rPr lang="en-US" altLang="zh-CN" dirty="0" smtClean="0"/>
              <a:t>Error </a:t>
            </a:r>
            <a:r>
              <a:rPr lang="en-US" altLang="zh-CN" dirty="0" err="1" smtClean="0"/>
              <a:t>BackPropagation</a:t>
            </a:r>
            <a:r>
              <a:rPr lang="en-US" altLang="zh-CN" dirty="0" smtClean="0"/>
              <a:t>, </a:t>
            </a:r>
            <a:r>
              <a:rPr lang="zh-CN" altLang="en-US" dirty="0" smtClean="0"/>
              <a:t>简称</a:t>
            </a:r>
            <a:r>
              <a:rPr lang="en-US" altLang="zh-CN" dirty="0" smtClean="0"/>
              <a:t>BP</a:t>
            </a:r>
            <a:r>
              <a:rPr lang="zh-CN" altLang="en-US" dirty="0" smtClean="0"/>
              <a:t>）是最成功的训练多层前馈神经网络的学习算法</a:t>
            </a:r>
            <a:r>
              <a:rPr lang="en-US" altLang="zh-CN" dirty="0" smtClean="0"/>
              <a:t>. </a:t>
            </a:r>
            <a:endParaRPr lang="en-US" altLang="zh-CN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给定训练集</a:t>
            </a:r>
            <a:r>
              <a:rPr lang="en-US" altLang="zh-CN" dirty="0" smtClean="0"/>
              <a:t>							        , </a:t>
            </a:r>
            <a:r>
              <a:rPr lang="zh-CN" altLang="en-US" dirty="0" smtClean="0"/>
              <a:t>即输入示例由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个属性描述</a:t>
            </a:r>
            <a:r>
              <a:rPr lang="en-US" altLang="zh-CN" dirty="0" smtClean="0"/>
              <a:t>, </a:t>
            </a:r>
            <a:r>
              <a:rPr lang="zh-CN" altLang="en-US" dirty="0" smtClean="0"/>
              <a:t>输出</a:t>
            </a:r>
            <a:r>
              <a:rPr lang="en-US" altLang="zh-CN" dirty="0" smtClean="0"/>
              <a:t>	 </a:t>
            </a:r>
            <a:r>
              <a:rPr lang="zh-CN" altLang="en-US" dirty="0" smtClean="0"/>
              <a:t>维实值向量</a:t>
            </a:r>
            <a:r>
              <a:rPr lang="en-US" altLang="zh-CN" dirty="0" smtClean="0"/>
              <a:t>. 	</a:t>
            </a:r>
            <a:endParaRPr lang="en-US" altLang="zh-CN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为方便讨论</a:t>
            </a:r>
            <a:r>
              <a:rPr lang="en-US" altLang="zh-CN" dirty="0" smtClean="0"/>
              <a:t>, </a:t>
            </a:r>
            <a:r>
              <a:rPr lang="zh-CN" altLang="en-US" dirty="0" smtClean="0"/>
              <a:t>给定一个拥有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个输入神经元</a:t>
            </a:r>
            <a:r>
              <a:rPr lang="en-US" altLang="zh-CN" dirty="0" smtClean="0"/>
              <a:t>,  </a:t>
            </a:r>
            <a:r>
              <a:rPr lang="zh-CN" altLang="en-US" dirty="0" smtClean="0"/>
              <a:t>个输出神经元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个隐层神经元的多层前向前馈网络结构</a:t>
            </a:r>
            <a:r>
              <a:rPr lang="en-US" altLang="zh-CN" dirty="0" smtClean="0"/>
              <a:t>. </a:t>
            </a:r>
            <a:endParaRPr lang="en-US" altLang="zh-CN" dirty="0" smtClean="0"/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记号：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：</a:t>
            </a:r>
            <a:r>
              <a:rPr lang="zh-CN" altLang="en-US" sz="2000" dirty="0" smtClean="0"/>
              <a:t>输出层第</a:t>
            </a:r>
            <a:r>
              <a:rPr lang="en-US" altLang="zh-CN" sz="2000" dirty="0" smtClean="0"/>
              <a:t>	 </a:t>
            </a:r>
            <a:r>
              <a:rPr lang="zh-CN" altLang="en-US" sz="2000" dirty="0" smtClean="0"/>
              <a:t>个神经元阈值；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    </a:t>
            </a:r>
            <a:r>
              <a:rPr lang="zh-CN" altLang="en-US" sz="2000" dirty="0" smtClean="0"/>
              <a:t>：隐含层</a:t>
            </a:r>
            <a:r>
              <a:rPr lang="zh-CN" altLang="en-US" sz="2000" dirty="0"/>
              <a:t>第</a:t>
            </a:r>
            <a:r>
              <a:rPr lang="en-US" altLang="zh-CN" sz="2000" dirty="0" smtClean="0"/>
              <a:t>	 </a:t>
            </a:r>
            <a:r>
              <a:rPr lang="zh-CN" altLang="en-US" sz="2000" dirty="0" smtClean="0"/>
              <a:t>个神经元阈值；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：输入层与隐层神经元之间的连接权重；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：</a:t>
            </a:r>
            <a:r>
              <a:rPr lang="zh-CN" altLang="en-US" sz="2000" dirty="0"/>
              <a:t>隐层与输出层神经元之间的连接</a:t>
            </a:r>
            <a:r>
              <a:rPr lang="zh-CN" altLang="en-US" sz="2000" dirty="0" smtClean="0"/>
              <a:t>权重；</a:t>
            </a:r>
            <a:r>
              <a:rPr lang="en-US" altLang="zh-CN" sz="2000" dirty="0"/>
              <a:t>		</a:t>
            </a:r>
            <a:r>
              <a:rPr lang="en-US" altLang="zh-CN" dirty="0" smtClean="0"/>
              <a:t>		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051462" y="1812134"/>
          <a:ext cx="6210140" cy="373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6" name="Formula" r:id="rId2" imgW="23574375" imgH="1409700" progId="Equation.Ribbit">
                  <p:embed/>
                </p:oleObj>
              </mc:Choice>
              <mc:Fallback>
                <p:oleObj name="Formula" r:id="rId2" imgW="23574375" imgH="1409700" progId="Equation.Ribbit">
                  <p:embed/>
                  <p:pic>
                    <p:nvPicPr>
                      <p:cNvPr id="0" name="图片 646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1462" y="1812134"/>
                        <a:ext cx="6210140" cy="373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28920" y="2155260"/>
          <a:ext cx="216482" cy="361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7" name="Formula" r:id="rId4" imgW="638175" imgH="1181100" progId="Equation.Ribbit">
                  <p:embed/>
                </p:oleObj>
              </mc:Choice>
              <mc:Fallback>
                <p:oleObj name="Formula" r:id="rId4" imgW="638175" imgH="1181100" progId="Equation.Ribbit">
                  <p:embed/>
                  <p:pic>
                    <p:nvPicPr>
                      <p:cNvPr id="0" name="图片 646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8920" y="2155260"/>
                        <a:ext cx="216482" cy="3615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713498" y="2190624"/>
          <a:ext cx="98967" cy="326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" name="Formula" r:id="rId6" imgW="342900" imgH="1181100" progId="Equation.Ribbit">
                  <p:embed/>
                </p:oleObj>
              </mc:Choice>
              <mc:Fallback>
                <p:oleObj name="Formula" r:id="rId6" imgW="342900" imgH="1181100" progId="Equation.Ribbit">
                  <p:embed/>
                  <p:pic>
                    <p:nvPicPr>
                      <p:cNvPr id="0" name="图片 646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3498" y="2190624"/>
                        <a:ext cx="98967" cy="326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925" y="2633689"/>
            <a:ext cx="187886" cy="34320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981466" y="2633689"/>
          <a:ext cx="108613" cy="355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" name="Formula" r:id="rId9" imgW="342900" imgH="1181100" progId="Equation.Ribbit">
                  <p:embed/>
                </p:oleObj>
              </mc:Choice>
              <mc:Fallback>
                <p:oleObj name="Formula" r:id="rId9" imgW="342900" imgH="1181100" progId="Equation.Ribbit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1466" y="2633689"/>
                        <a:ext cx="108613" cy="355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818863" y="2633689"/>
          <a:ext cx="149745" cy="301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" name="Formula" r:id="rId10" imgW="561975" imgH="885825" progId="Equation.Ribbit">
                  <p:embed/>
                </p:oleObj>
              </mc:Choice>
              <mc:Fallback>
                <p:oleObj name="Formula" r:id="rId10" imgW="561975" imgH="885825" progId="Equation.Ribbit">
                  <p:embed/>
                  <p:pic>
                    <p:nvPicPr>
                      <p:cNvPr id="0" name="图片 646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18863" y="2633689"/>
                        <a:ext cx="149745" cy="301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90040" y="3878185"/>
          <a:ext cx="262882" cy="385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" name="Formula" r:id="rId12" imgW="895350" imgH="1304925" progId="Equation.Ribbit">
                  <p:embed/>
                </p:oleObj>
              </mc:Choice>
              <mc:Fallback>
                <p:oleObj name="Formula" r:id="rId12" imgW="895350" imgH="1304925" progId="Equation.Ribbit">
                  <p:embed/>
                  <p:pic>
                    <p:nvPicPr>
                      <p:cNvPr id="0" name="图片 647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0040" y="3878185"/>
                        <a:ext cx="262882" cy="385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906840" y="3899198"/>
          <a:ext cx="174313" cy="304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" name="Formula" r:id="rId14" imgW="561975" imgH="1152525" progId="Equation.Ribbit">
                  <p:embed/>
                </p:oleObj>
              </mc:Choice>
              <mc:Fallback>
                <p:oleObj name="Formula" r:id="rId14" imgW="561975" imgH="1152525" progId="Equation.Ribbit">
                  <p:embed/>
                  <p:pic>
                    <p:nvPicPr>
                      <p:cNvPr id="0" name="图片 647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06840" y="3899198"/>
                        <a:ext cx="174313" cy="304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60350" y="4349015"/>
          <a:ext cx="32226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" name="Formula" r:id="rId16" imgW="1104900" imgH="914400" progId="Equation.Ribbit">
                  <p:embed/>
                </p:oleObj>
              </mc:Choice>
              <mc:Fallback>
                <p:oleObj name="Formula" r:id="rId16" imgW="1104900" imgH="914400" progId="Equation.Ribbit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0350" y="4349015"/>
                        <a:ext cx="322263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881128" y="4349015"/>
          <a:ext cx="2000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" name="Formula" r:id="rId18" imgW="647700" imgH="1181100" progId="Equation.Ribbit">
                  <p:embed/>
                </p:oleObj>
              </mc:Choice>
              <mc:Fallback>
                <p:oleObj name="Formula" r:id="rId18" imgW="647700" imgH="1181100" progId="Equation.Ribbit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81128" y="4349015"/>
                        <a:ext cx="20002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212695" y="4811185"/>
          <a:ext cx="396192" cy="271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" name="Formula" r:id="rId20" imgW="1333500" imgH="895350" progId="Equation.Ribbit">
                  <p:embed/>
                </p:oleObj>
              </mc:Choice>
              <mc:Fallback>
                <p:oleObj name="Formula" r:id="rId20" imgW="1333500" imgH="895350" progId="Equation.Ribbit">
                  <p:embed/>
                  <p:pic>
                    <p:nvPicPr>
                      <p:cNvPr id="0" name="图片 647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2695" y="4811185"/>
                        <a:ext cx="396192" cy="271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74624" y="5247657"/>
          <a:ext cx="4937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" name="Formula" r:id="rId22" imgW="1647825" imgH="1000125" progId="Equation.Ribbit">
                  <p:embed/>
                </p:oleObj>
              </mc:Choice>
              <mc:Fallback>
                <p:oleObj name="Formula" r:id="rId22" imgW="1647825" imgH="1000125" progId="Equation.Ribbit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74624" y="5247657"/>
                        <a:ext cx="493713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6775" y="1603094"/>
            <a:ext cx="3270611" cy="18035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89" y="952113"/>
            <a:ext cx="8616950" cy="526927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对于样例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假设网络的实际输出为    </a:t>
            </a:r>
            <a:endParaRPr lang="en-US" altLang="zh-CN" dirty="0" smtClean="0"/>
          </a:p>
          <a:p>
            <a:pPr marL="342900" indent="-342900">
              <a:lnSpc>
                <a:spcPct val="10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前</a:t>
            </a:r>
            <a:r>
              <a:rPr lang="zh-CN" altLang="en-US" dirty="0">
                <a:solidFill>
                  <a:srgbClr val="FF0000"/>
                </a:solidFill>
              </a:rPr>
              <a:t>向计算</a:t>
            </a:r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/>
              <a:t>    </a:t>
            </a:r>
            <a:r>
              <a:rPr lang="en-US" altLang="zh-CN" sz="2000" dirty="0" smtClean="0"/>
              <a:t>step1: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    step2: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step3:                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参数数目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/>
              <a:t>    权重：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        阈值：   </a:t>
            </a:r>
            <a:r>
              <a:rPr lang="en-US" altLang="zh-CN" sz="2000" dirty="0" smtClean="0"/>
              <a:t>, 		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因此网络中需要                       个参数需要优化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参数优化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</a:t>
            </a:r>
            <a:r>
              <a:rPr lang="en-US" altLang="zh-CN" sz="2000" dirty="0" smtClean="0"/>
              <a:t>BP</a:t>
            </a:r>
            <a:r>
              <a:rPr lang="zh-CN" altLang="en-US" sz="2000" dirty="0" smtClean="0"/>
              <a:t>是一个迭代学习算法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在迭代的每一轮中采用广义的感知机学习规则对参数进行</a:t>
            </a:r>
            <a:r>
              <a:rPr lang="zh-CN" altLang="en-US" sz="2000" dirty="0"/>
              <a:t>更</a:t>
            </a:r>
            <a:r>
              <a:rPr lang="zh-CN" altLang="en-US" sz="2000" dirty="0" smtClean="0"/>
              <a:t>新估计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任意的参数   的更新估计式为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801069" y="1010247"/>
          <a:ext cx="9620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" name="Formula" r:id="rId2" imgW="3648075" imgH="1323975" progId="Equation.Ribbit">
                  <p:embed/>
                </p:oleObj>
              </mc:Choice>
              <mc:Fallback>
                <p:oleObj name="Formula" r:id="rId2" imgW="3648075" imgH="1323975" progId="Equation.Ribbit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01069" y="1010247"/>
                        <a:ext cx="96202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356664" y="3728113"/>
          <a:ext cx="224128" cy="32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" name="Formula" r:id="rId4" imgW="895350" imgH="1304925" progId="Equation.Ribbit">
                  <p:embed/>
                </p:oleObj>
              </mc:Choice>
              <mc:Fallback>
                <p:oleObj name="Formula" r:id="rId4" imgW="895350" imgH="1304925" progId="Equation.Ribbit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6664" y="3728113"/>
                        <a:ext cx="224128" cy="32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881437" y="3722120"/>
          <a:ext cx="32226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0" name="Formula" r:id="rId6" imgW="1104900" imgH="914400" progId="Equation.Ribbit">
                  <p:embed/>
                </p:oleObj>
              </mc:Choice>
              <mc:Fallback>
                <p:oleObj name="Formula" r:id="rId6" imgW="1104900" imgH="914400" progId="Equation.Ribbit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1437" y="3722120"/>
                        <a:ext cx="322263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247021" y="3745373"/>
          <a:ext cx="396192" cy="271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" name="Formula" r:id="rId8" imgW="1333500" imgH="895350" progId="Equation.Ribbit">
                  <p:embed/>
                </p:oleObj>
              </mc:Choice>
              <mc:Fallback>
                <p:oleObj name="Formula" r:id="rId8" imgW="1333500" imgH="895350" progId="Equation.Ribbit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47021" y="3745373"/>
                        <a:ext cx="396192" cy="271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801069" y="3753621"/>
          <a:ext cx="4937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" name="Formula" r:id="rId10" imgW="1647825" imgH="1000125" progId="Equation.Ribbit">
                  <p:embed/>
                </p:oleObj>
              </mc:Choice>
              <mc:Fallback>
                <p:oleObj name="Formula" r:id="rId10" imgW="1647825" imgH="1000125" progId="Equation.Ribbit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01069" y="3753621"/>
                        <a:ext cx="493713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823568" y="1000839"/>
          <a:ext cx="3032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" name="Formula" r:id="rId12" imgW="1152525" imgH="1200150" progId="Equation.Ribbit">
                  <p:embed/>
                </p:oleObj>
              </mc:Choice>
              <mc:Fallback>
                <p:oleObj name="Formula" r:id="rId12" imgW="1152525" imgH="1200150" progId="Equation.Ribbit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23568" y="1000839"/>
                        <a:ext cx="303213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511429" y="1869944"/>
          <a:ext cx="37798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4" name="Formula" r:id="rId14" imgW="15792450" imgH="1562100" progId="Equation.Ribbit">
                  <p:embed/>
                </p:oleObj>
              </mc:Choice>
              <mc:Fallback>
                <p:oleObj name="Formula" r:id="rId14" imgW="15792450" imgH="1562100" progId="Equation.Ribbit">
                  <p:embed/>
                  <p:pic>
                    <p:nvPicPr>
                      <p:cNvPr id="0" name="图片 760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11429" y="1869944"/>
                        <a:ext cx="377983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503772" y="2372794"/>
          <a:ext cx="46863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5" name="Formula" r:id="rId16" imgW="19573875" imgH="1524000" progId="Equation.Ribbit">
                  <p:embed/>
                </p:oleObj>
              </mc:Choice>
              <mc:Fallback>
                <p:oleObj name="Formula" r:id="rId16" imgW="19573875" imgH="1524000" progId="Equation.Ribbit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03772" y="2372794"/>
                        <a:ext cx="4686300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1537087" y="2764999"/>
          <a:ext cx="26622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" name="Formula" r:id="rId18" imgW="11115675" imgH="1762125" progId="Equation.Ribbit">
                  <p:embed/>
                </p:oleObj>
              </mc:Choice>
              <mc:Fallback>
                <p:oleObj name="Formula" r:id="rId18" imgW="11115675" imgH="1762125" progId="Equation.Ribbit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37087" y="2764999"/>
                        <a:ext cx="266223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4381738" y="3708463"/>
          <a:ext cx="4497423" cy="303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" name="Formula" r:id="rId20" imgW="19564350" imgH="1323975" progId="Equation.Ribbit">
                  <p:embed/>
                </p:oleObj>
              </mc:Choice>
              <mc:Fallback>
                <p:oleObj name="Formula" r:id="rId20" imgW="19564350" imgH="1323975" progId="Equation.Ribbit">
                  <p:embed/>
                  <p:pic>
                    <p:nvPicPr>
                      <p:cNvPr id="0" name="图片 7606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81738" y="3708463"/>
                        <a:ext cx="4497423" cy="303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2452263" y="4142184"/>
          <a:ext cx="1808801" cy="326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" name="Formula" r:id="rId22" imgW="7305675" imgH="1323975" progId="Equation.Ribbit">
                  <p:embed/>
                </p:oleObj>
              </mc:Choice>
              <mc:Fallback>
                <p:oleObj name="Formula" r:id="rId22" imgW="7305675" imgH="1323975" progId="Equation.Ribbit">
                  <p:embed/>
                  <p:pic>
                    <p:nvPicPr>
                      <p:cNvPr id="0" name="图片 7607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452263" y="4142184"/>
                        <a:ext cx="1808801" cy="326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3984017" y="5396901"/>
          <a:ext cx="1778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" name="Formula" r:id="rId24" imgW="590550" imgH="895350" progId="Equation.Ribbit">
                  <p:embed/>
                </p:oleObj>
              </mc:Choice>
              <mc:Fallback>
                <p:oleObj name="Formula" r:id="rId24" imgW="590550" imgH="895350" progId="Equation.Ribbit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84017" y="5396901"/>
                        <a:ext cx="1778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3641725" y="5735638"/>
          <a:ext cx="190658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" name="Formula" r:id="rId26" imgW="6172200" imgH="1066800" progId="Equation.Ribbit">
                  <p:embed/>
                </p:oleObj>
              </mc:Choice>
              <mc:Fallback>
                <p:oleObj name="Formula" r:id="rId26" imgW="6172200" imgH="1066800" progId="Equation.Ribbit">
                  <p:embed/>
                  <p:pic>
                    <p:nvPicPr>
                      <p:cNvPr id="0" name="图片 7609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641725" y="5735638"/>
                        <a:ext cx="1906588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89" y="952113"/>
            <a:ext cx="8616950" cy="526927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000" dirty="0">
                <a:solidFill>
                  <a:schemeClr val="tx2"/>
                </a:solidFill>
                <a:ea typeface="微软雅黑" panose="020B0503020204020204" pitchFamily="34" charset="-122"/>
              </a:rPr>
              <a:t>BP </a:t>
            </a:r>
            <a:r>
              <a:rPr lang="zh-CN" altLang="en-US" sz="3000" dirty="0">
                <a:solidFill>
                  <a:schemeClr val="tx2"/>
                </a:solidFill>
                <a:ea typeface="微软雅黑" panose="020B0503020204020204" pitchFamily="34" charset="-122"/>
              </a:rPr>
              <a:t>学习算法</a:t>
            </a:r>
            <a:endParaRPr lang="en-US" altLang="zh-CN" sz="3000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 </a:t>
            </a:r>
            <a:r>
              <a:rPr lang="en-US" altLang="zh-CN" sz="2000" dirty="0" smtClean="0"/>
              <a:t>BP</a:t>
            </a:r>
            <a:r>
              <a:rPr lang="zh-CN" altLang="en-US" sz="2000" dirty="0" smtClean="0"/>
              <a:t>算法基于梯度下降策略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以目标的负梯度方向对参数进行调整</a:t>
            </a:r>
            <a:r>
              <a:rPr lang="en-US" altLang="zh-CN" sz="2000" dirty="0" smtClean="0"/>
              <a:t>. </a:t>
            </a:r>
            <a:r>
              <a:rPr lang="zh-CN" altLang="en-US" sz="2000" dirty="0" smtClean="0"/>
              <a:t>对误差 </a:t>
            </a:r>
            <a:r>
              <a:rPr lang="en-US" altLang="zh-CN" sz="2000" dirty="0" smtClean="0"/>
              <a:t>    , </a:t>
            </a:r>
            <a:r>
              <a:rPr lang="zh-CN" altLang="en-US" sz="2000" dirty="0" smtClean="0"/>
              <a:t>给定学习率 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i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zh-CN" altLang="en-US" sz="2000" dirty="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828114" y="1940293"/>
          <a:ext cx="30797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" name="Formula" r:id="rId1" imgW="1285875" imgH="1171575" progId="Equation.Ribbit">
                  <p:embed/>
                </p:oleObj>
              </mc:Choice>
              <mc:Fallback>
                <p:oleObj name="Formula" r:id="rId1" imgW="1285875" imgH="1171575" progId="Equation.Ribbit">
                  <p:embed/>
                  <p:pic>
                    <p:nvPicPr>
                      <p:cNvPr id="0" name="对象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8114" y="1940293"/>
                        <a:ext cx="307975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2727165" y="1926316"/>
          <a:ext cx="18519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" name="Formula" r:id="rId3" imgW="619125" imgH="914400" progId="Equation.Ribbit">
                  <p:embed/>
                </p:oleObj>
              </mc:Choice>
              <mc:Fallback>
                <p:oleObj name="Formula" r:id="rId3" imgW="619125" imgH="914400" progId="Equation.Ribbit">
                  <p:embed/>
                  <p:pic>
                    <p:nvPicPr>
                      <p:cNvPr id="0" name="对象 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165" y="1926316"/>
                        <a:ext cx="185195" cy="21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1686554" y="2232165"/>
          <a:ext cx="2250362" cy="55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2" name="Formula" r:id="rId5" imgW="7620000" imgH="1885950" progId="Equation.Ribbit">
                  <p:embed/>
                </p:oleObj>
              </mc:Choice>
              <mc:Fallback>
                <p:oleObj name="Formula" r:id="rId5" imgW="7620000" imgH="1885950" progId="Equation.Ribbit">
                  <p:embed/>
                  <p:pic>
                    <p:nvPicPr>
                      <p:cNvPr id="0" name="对象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6554" y="2232165"/>
                        <a:ext cx="2250362" cy="558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1589860" y="2790206"/>
          <a:ext cx="3533489" cy="83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" name="Formula" r:id="rId7" imgW="9877425" imgH="2333625" progId="Equation.Ribbit">
                  <p:embed/>
                </p:oleObj>
              </mc:Choice>
              <mc:Fallback>
                <p:oleObj name="Formula" r:id="rId7" imgW="9877425" imgH="2333625" progId="Equation.Ribbit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860" y="2790206"/>
                        <a:ext cx="3533489" cy="83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1589860" y="3632489"/>
          <a:ext cx="4563805" cy="198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4" name="Formula" r:id="rId9" imgW="15754350" imgH="6858000" progId="Equation.Ribbit">
                  <p:embed/>
                </p:oleObj>
              </mc:Choice>
              <mc:Fallback>
                <p:oleObj name="Formula" r:id="rId9" imgW="15754350" imgH="6858000" progId="Equation.Ribbit">
                  <p:embed/>
                  <p:pic>
                    <p:nvPicPr>
                      <p:cNvPr id="0" name="对象 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860" y="3632489"/>
                        <a:ext cx="4563805" cy="1989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1530900" y="5741226"/>
          <a:ext cx="313213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5" name="Formula" r:id="rId11" imgW="10610850" imgH="1343025" progId="Equation.Ribbit">
                  <p:embed/>
                </p:oleObj>
              </mc:Choice>
              <mc:Fallback>
                <p:oleObj name="Formula" r:id="rId11" imgW="10610850" imgH="1343025" progId="Equation.Ribbit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30900" y="5741226"/>
                        <a:ext cx="3132137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内容占位符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5870" y="2834709"/>
            <a:ext cx="3592673" cy="1981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2509" y="1014543"/>
            <a:ext cx="3592673" cy="19811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89" y="952113"/>
            <a:ext cx="8616950" cy="526927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000" dirty="0">
                <a:solidFill>
                  <a:schemeClr val="tx2"/>
                </a:solidFill>
                <a:ea typeface="微软雅黑" panose="020B0503020204020204" pitchFamily="34" charset="-122"/>
              </a:rPr>
              <a:t>BP </a:t>
            </a:r>
            <a:r>
              <a:rPr lang="zh-CN" altLang="en-US" sz="3000" dirty="0">
                <a:solidFill>
                  <a:schemeClr val="tx2"/>
                </a:solidFill>
                <a:ea typeface="微软雅黑" panose="020B0503020204020204" pitchFamily="34" charset="-122"/>
              </a:rPr>
              <a:t>学习算法</a:t>
            </a:r>
            <a:endParaRPr lang="en-US" altLang="zh-CN" sz="3000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 类似的可以推导出：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/>
              <a:t>其中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学习率              控制着算法每一轮迭代中的更新步长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若太长则让容易震荡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太小则收敛速度又会过慢</a:t>
            </a:r>
            <a:r>
              <a:rPr lang="en-US" altLang="zh-CN" sz="2000" dirty="0" smtClean="0"/>
              <a:t>. 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i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zh-CN" altLang="en-US" sz="2000" dirty="0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898483" y="1917185"/>
          <a:ext cx="319405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7" name="Formula" r:id="rId2" imgW="10810875" imgH="4667250" progId="Equation.Ribbit">
                  <p:embed/>
                </p:oleObj>
              </mc:Choice>
              <mc:Fallback>
                <p:oleObj name="Formula" r:id="rId2" imgW="10810875" imgH="4667250" progId="Equation.Ribbit">
                  <p:embed/>
                  <p:pic>
                    <p:nvPicPr>
                      <p:cNvPr id="0" name="对象 2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8483" y="1917185"/>
                        <a:ext cx="3194050" cy="137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68679" y="3513811"/>
          <a:ext cx="3869152" cy="1743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" name="Formula" r:id="rId4" imgW="14716125" imgH="6629400" progId="Equation.Ribbit">
                  <p:embed/>
                </p:oleObj>
              </mc:Choice>
              <mc:Fallback>
                <p:oleObj name="Formula" r:id="rId4" imgW="14716125" imgH="6629400" progId="Equation.Ribbit">
                  <p:embed/>
                  <p:pic>
                    <p:nvPicPr>
                      <p:cNvPr id="0" name="对象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8679" y="3513811"/>
                        <a:ext cx="3869152" cy="1743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184314" y="3379668"/>
          <a:ext cx="3663950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" name="Formula" r:id="rId6" imgW="14839950" imgH="7610475" progId="Equation.Ribbit">
                  <p:embed/>
                </p:oleObj>
              </mc:Choice>
              <mc:Fallback>
                <p:oleObj name="Formula" r:id="rId6" imgW="14839950" imgH="7610475" progId="Equation.Ribbit">
                  <p:embed/>
                  <p:pic>
                    <p:nvPicPr>
                      <p:cNvPr id="0" name="图片 935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84314" y="3379668"/>
                        <a:ext cx="3663950" cy="187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403858" y="5479532"/>
          <a:ext cx="1039338" cy="310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Formula" r:id="rId8" imgW="4429125" imgH="1323975" progId="Equation.Ribbit">
                  <p:embed/>
                </p:oleObj>
              </mc:Choice>
              <mc:Fallback>
                <p:oleObj name="Formula" r:id="rId8" imgW="4429125" imgH="1323975" progId="Equation.Ribbit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3858" y="5479532"/>
                        <a:ext cx="1039338" cy="310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 smtClean="0"/>
              <a:t>误差逆传播算法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5" y="1158875"/>
            <a:ext cx="7907280" cy="4930775"/>
          </a:xfrm>
        </p:spPr>
      </p:pic>
      <p:sp>
        <p:nvSpPr>
          <p:cNvPr id="3" name="矩形 2"/>
          <p:cNvSpPr/>
          <p:nvPr/>
        </p:nvSpPr>
        <p:spPr>
          <a:xfrm>
            <a:off x="260350" y="820738"/>
            <a:ext cx="23551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2"/>
                </a:solidFill>
                <a:ea typeface="微软雅黑" panose="020B0503020204020204" pitchFamily="34" charset="-122"/>
              </a:rPr>
              <a:t>BP </a:t>
            </a:r>
            <a:r>
              <a:rPr lang="zh-CN" altLang="en-US" sz="3000" dirty="0">
                <a:solidFill>
                  <a:schemeClr val="tx2"/>
                </a:solidFill>
                <a:ea typeface="微软雅黑" panose="020B0503020204020204" pitchFamily="34" charset="-122"/>
              </a:rPr>
              <a:t>学习算法</a:t>
            </a:r>
            <a:endParaRPr lang="en-US" altLang="zh-CN" sz="3000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误差逆传播算法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92" y="1848648"/>
            <a:ext cx="5483065" cy="3551228"/>
          </a:xfrm>
        </p:spPr>
      </p:pic>
      <p:sp>
        <p:nvSpPr>
          <p:cNvPr id="5" name="矩形 4"/>
          <p:cNvSpPr/>
          <p:nvPr/>
        </p:nvSpPr>
        <p:spPr>
          <a:xfrm>
            <a:off x="386689" y="917389"/>
            <a:ext cx="23551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2"/>
                </a:solidFill>
                <a:ea typeface="微软雅黑" panose="020B0503020204020204" pitchFamily="34" charset="-122"/>
              </a:rPr>
              <a:t>BP </a:t>
            </a:r>
            <a:r>
              <a:rPr lang="zh-CN" altLang="en-US" sz="3000" dirty="0" smtClean="0">
                <a:solidFill>
                  <a:schemeClr val="tx2"/>
                </a:solidFill>
                <a:ea typeface="微软雅黑" panose="020B0503020204020204" pitchFamily="34" charset="-122"/>
              </a:rPr>
              <a:t>算法实验</a:t>
            </a:r>
            <a:endParaRPr lang="en-US" altLang="zh-CN" sz="3000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0375" y="1217295"/>
            <a:ext cx="5683250" cy="4275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935" y="1118870"/>
            <a:ext cx="558419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神经网络发展史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第二阶段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60350" y="1813188"/>
            <a:ext cx="8629650" cy="43434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1982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</a:t>
            </a:r>
            <a:r>
              <a:rPr lang="zh-CN" altLang="en-US" dirty="0" smtClean="0"/>
              <a:t>物理学家</a:t>
            </a:r>
            <a:r>
              <a:rPr lang="en-US" altLang="zh-CN" dirty="0" smtClean="0"/>
              <a:t>Hopfield</a:t>
            </a:r>
            <a:r>
              <a:rPr lang="zh-CN" altLang="en-US" dirty="0" smtClean="0"/>
              <a:t>提出了一种具有联想记忆、优化计算能力的递归网络模型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</a:t>
            </a:r>
            <a:r>
              <a:rPr lang="en-US" altLang="zh-CN" dirty="0" smtClean="0">
                <a:solidFill>
                  <a:srgbClr val="C00000"/>
                </a:solidFill>
              </a:rPr>
              <a:t>Hopfield </a:t>
            </a:r>
            <a:r>
              <a:rPr lang="zh-CN" altLang="en-US" dirty="0" smtClean="0">
                <a:solidFill>
                  <a:srgbClr val="C00000"/>
                </a:solidFill>
              </a:rPr>
              <a:t>网络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1986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Rumelhart</a:t>
            </a:r>
            <a:r>
              <a:rPr lang="en-US" altLang="zh-CN" dirty="0" smtClean="0"/>
              <a:t> </a:t>
            </a:r>
            <a:r>
              <a:rPr lang="zh-CN" altLang="en-US" dirty="0" smtClean="0"/>
              <a:t>等编辑的著作</a:t>
            </a:r>
            <a:r>
              <a:rPr lang="en-US" altLang="zh-CN" dirty="0" smtClean="0"/>
              <a:t>《Parallel Distributed </a:t>
            </a:r>
            <a:r>
              <a:rPr lang="en-US" altLang="zh-CN" dirty="0" err="1" smtClean="0"/>
              <a:t>Proceesing:Explorations</a:t>
            </a:r>
            <a:r>
              <a:rPr lang="en-US" altLang="zh-CN" dirty="0" smtClean="0"/>
              <a:t> in the Microstructures of Cognition》</a:t>
            </a:r>
            <a:r>
              <a:rPr lang="zh-CN" altLang="en-US" dirty="0" smtClean="0"/>
              <a:t>报告了</a:t>
            </a:r>
            <a:r>
              <a:rPr lang="zh-CN" altLang="en-US" dirty="0" smtClean="0">
                <a:solidFill>
                  <a:srgbClr val="C00000"/>
                </a:solidFill>
              </a:rPr>
              <a:t>反向传播算法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1987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IEEE </a:t>
            </a:r>
            <a:r>
              <a:rPr lang="zh-CN" altLang="en-US" dirty="0" smtClean="0"/>
              <a:t>在美国加州圣地亚哥召开第一届神经网络国际会议（</a:t>
            </a:r>
            <a:r>
              <a:rPr lang="en-US" altLang="zh-CN" dirty="0" smtClean="0"/>
              <a:t>ICNN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90</a:t>
            </a:r>
            <a:r>
              <a:rPr lang="zh-CN" altLang="en-US" dirty="0"/>
              <a:t>年代</a:t>
            </a:r>
            <a:r>
              <a:rPr lang="zh-CN" altLang="en-US" dirty="0" smtClean="0"/>
              <a:t>初</a:t>
            </a:r>
            <a:r>
              <a:rPr lang="en-US" altLang="zh-CN" dirty="0" smtClean="0"/>
              <a:t>, </a:t>
            </a:r>
            <a:r>
              <a:rPr lang="zh-CN" altLang="en-US" dirty="0" smtClean="0"/>
              <a:t>伴随</a:t>
            </a:r>
            <a:r>
              <a:rPr lang="zh-CN" altLang="en-US" dirty="0"/>
              <a:t>统计学习理论和</a:t>
            </a:r>
            <a:r>
              <a:rPr lang="en-US" altLang="zh-CN" dirty="0"/>
              <a:t>SVM</a:t>
            </a:r>
            <a:r>
              <a:rPr lang="zh-CN" altLang="en-US" dirty="0"/>
              <a:t>的</a:t>
            </a:r>
            <a:r>
              <a:rPr lang="zh-CN" altLang="en-US" dirty="0" smtClean="0"/>
              <a:t>兴起</a:t>
            </a:r>
            <a:r>
              <a:rPr lang="en-US" altLang="zh-CN" dirty="0" smtClean="0"/>
              <a:t>, </a:t>
            </a:r>
            <a:r>
              <a:rPr lang="zh-CN" altLang="en-US" dirty="0" smtClean="0"/>
              <a:t>神经网络</a:t>
            </a:r>
            <a:r>
              <a:rPr lang="zh-CN" altLang="en-US" dirty="0"/>
              <a:t>由于理论不够</a:t>
            </a:r>
            <a:r>
              <a:rPr lang="zh-CN" altLang="en-US" dirty="0" smtClean="0"/>
              <a:t>清楚</a:t>
            </a:r>
            <a:r>
              <a:rPr lang="en-US" altLang="zh-CN" dirty="0" smtClean="0"/>
              <a:t>, </a:t>
            </a:r>
            <a:r>
              <a:rPr lang="zh-CN" altLang="en-US" dirty="0" smtClean="0"/>
              <a:t>试</a:t>
            </a:r>
            <a:r>
              <a:rPr lang="zh-CN" altLang="en-US" dirty="0"/>
              <a:t>错性</a:t>
            </a:r>
            <a:r>
              <a:rPr lang="zh-CN" altLang="en-US" dirty="0" smtClean="0"/>
              <a:t>强</a:t>
            </a:r>
            <a:r>
              <a:rPr lang="en-US" altLang="zh-CN" dirty="0" smtClean="0"/>
              <a:t>, </a:t>
            </a:r>
            <a:r>
              <a:rPr lang="zh-CN" altLang="en-US" dirty="0" smtClean="0"/>
              <a:t>难以训练</a:t>
            </a:r>
            <a:r>
              <a:rPr lang="en-US" altLang="zh-CN" dirty="0" smtClean="0"/>
              <a:t>, </a:t>
            </a:r>
            <a:r>
              <a:rPr lang="zh-CN" altLang="en-US" dirty="0" smtClean="0"/>
              <a:t>再次</a:t>
            </a:r>
            <a:r>
              <a:rPr lang="zh-CN" altLang="en-US" dirty="0"/>
              <a:t>进入</a:t>
            </a:r>
            <a:r>
              <a:rPr lang="zh-CN" altLang="en-US" dirty="0" smtClean="0"/>
              <a:t>低谷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0"/>
            <a:ext cx="4939665" cy="3867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80460"/>
            <a:ext cx="6200775" cy="1390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935220"/>
            <a:ext cx="6743700" cy="1009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5944870"/>
            <a:ext cx="577215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0"/>
            <a:ext cx="4939665" cy="3867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785" y="450215"/>
            <a:ext cx="4359910" cy="97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20" y="1367790"/>
            <a:ext cx="4567555" cy="683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20" y="2111375"/>
            <a:ext cx="4789805" cy="458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" y="3693795"/>
            <a:ext cx="6988810" cy="1661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30" y="5513705"/>
            <a:ext cx="57912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0"/>
            <a:ext cx="4939665" cy="3867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45" y="1036955"/>
            <a:ext cx="3578860" cy="754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2210"/>
            <a:ext cx="9353550" cy="895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" y="4452620"/>
            <a:ext cx="8839200" cy="857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" y="5309870"/>
            <a:ext cx="922020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0"/>
            <a:ext cx="4939665" cy="3867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45" y="1036955"/>
            <a:ext cx="3578860" cy="754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2210"/>
            <a:ext cx="9353550" cy="895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" y="4452620"/>
            <a:ext cx="8839200" cy="857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" y="5309870"/>
            <a:ext cx="9220200" cy="857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230" y="1912620"/>
            <a:ext cx="5746115" cy="879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688975"/>
            <a:ext cx="6666865" cy="324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73025"/>
            <a:ext cx="5746115" cy="879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5" y="3860165"/>
            <a:ext cx="8328660" cy="22301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688975"/>
            <a:ext cx="6666865" cy="324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73025"/>
            <a:ext cx="5746115" cy="879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4220210"/>
            <a:ext cx="8261350" cy="13423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688975"/>
            <a:ext cx="6666865" cy="324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73025"/>
            <a:ext cx="5746115" cy="879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5" y="4265295"/>
            <a:ext cx="6969760" cy="13646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688975"/>
            <a:ext cx="6666865" cy="324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73025"/>
            <a:ext cx="5746115" cy="879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4002405"/>
            <a:ext cx="996315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73025"/>
            <a:ext cx="5746115" cy="879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097915"/>
            <a:ext cx="8248650" cy="933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2181225"/>
            <a:ext cx="8305800" cy="1790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" y="4128770"/>
            <a:ext cx="6153150" cy="800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" y="5348605"/>
            <a:ext cx="10115550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 smtClean="0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标准 </a:t>
            </a:r>
            <a:r>
              <a:rPr lang="en-US" altLang="zh-CN" dirty="0">
                <a:solidFill>
                  <a:schemeClr val="tx2"/>
                </a:solidFill>
                <a:ea typeface="微软雅黑" panose="020B0503020204020204" pitchFamily="34" charset="-122"/>
              </a:rPr>
              <a:t>BP </a:t>
            </a: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算法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每次针对单个训练</a:t>
            </a:r>
            <a:r>
              <a:rPr lang="zh-CN" altLang="en-US" sz="2000" dirty="0" smtClean="0"/>
              <a:t>样例更新</a:t>
            </a:r>
            <a:r>
              <a:rPr lang="zh-CN" altLang="en-US" sz="2000" dirty="0"/>
              <a:t>权值与</a:t>
            </a:r>
            <a:r>
              <a:rPr lang="zh-CN" altLang="en-US" sz="2000" dirty="0" smtClean="0"/>
              <a:t>阈值</a:t>
            </a:r>
            <a:r>
              <a:rPr lang="en-US" altLang="zh-CN" sz="2000" dirty="0" smtClean="0"/>
              <a:t>.  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参数</a:t>
            </a:r>
            <a:r>
              <a:rPr lang="zh-CN" altLang="en-US" sz="2000" dirty="0"/>
              <a:t>更新</a:t>
            </a:r>
            <a:r>
              <a:rPr lang="zh-CN" altLang="en-US" sz="2000" dirty="0" smtClean="0"/>
              <a:t>频繁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不</a:t>
            </a:r>
            <a:r>
              <a:rPr lang="zh-CN" altLang="en-US" sz="2000" dirty="0"/>
              <a:t>同样例可能</a:t>
            </a:r>
            <a:r>
              <a:rPr lang="zh-CN" altLang="en-US" sz="2000" dirty="0" smtClean="0"/>
              <a:t>抵消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需要</a:t>
            </a:r>
            <a:r>
              <a:rPr lang="zh-CN" altLang="en-US" sz="2000" dirty="0"/>
              <a:t>多次</a:t>
            </a:r>
            <a:r>
              <a:rPr lang="zh-CN" altLang="en-US" sz="2000" dirty="0" smtClean="0"/>
              <a:t>迭代</a:t>
            </a:r>
            <a:r>
              <a:rPr lang="en-US" altLang="zh-CN" sz="2000" dirty="0" smtClean="0"/>
              <a:t>. 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 smtClean="0"/>
          </a:p>
          <a:p>
            <a:pPr marL="342900" indent="-342900">
              <a:lnSpc>
                <a:spcPct val="100000"/>
              </a:lnSpc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累计 </a:t>
            </a:r>
            <a:r>
              <a:rPr lang="en-US" altLang="zh-CN" dirty="0">
                <a:solidFill>
                  <a:schemeClr val="tx2"/>
                </a:solidFill>
                <a:ea typeface="微软雅黑" panose="020B0503020204020204" pitchFamily="34" charset="-122"/>
              </a:rPr>
              <a:t>BP </a:t>
            </a: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算法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其优化的目标是最小化整个训练集上的累计误差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读取整个训练集一遍才对参数进行更新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参数更新频率较低</a:t>
            </a:r>
            <a:r>
              <a:rPr lang="en-US" altLang="zh-CN" sz="2000" dirty="0" smtClean="0"/>
              <a:t>. 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实际应用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/>
              <a:t>但在很多任务</a:t>
            </a:r>
            <a:r>
              <a:rPr lang="zh-CN" altLang="en-US" sz="2000" dirty="0" smtClean="0"/>
              <a:t>中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累计</a:t>
            </a:r>
            <a:r>
              <a:rPr lang="zh-CN" altLang="en-US" sz="2000" dirty="0"/>
              <a:t>误差下降到一定程度</a:t>
            </a:r>
            <a:r>
              <a:rPr lang="zh-CN" altLang="en-US" sz="2000" dirty="0" smtClean="0"/>
              <a:t>后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进一步</a:t>
            </a:r>
            <a:r>
              <a:rPr lang="zh-CN" altLang="en-US" sz="2000" dirty="0"/>
              <a:t>下降会非常</a:t>
            </a:r>
            <a:r>
              <a:rPr lang="zh-CN" altLang="en-US" sz="2000" dirty="0" smtClean="0"/>
              <a:t>缓慢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这时标准</a:t>
            </a:r>
            <a:r>
              <a:rPr lang="en-US" altLang="zh-CN" sz="2000" dirty="0"/>
              <a:t>BP</a:t>
            </a:r>
            <a:r>
              <a:rPr lang="zh-CN" altLang="en-US" sz="2000" dirty="0"/>
              <a:t>算法往往会获得较好的</a:t>
            </a:r>
            <a:r>
              <a:rPr lang="zh-CN" altLang="en-US" sz="2000" dirty="0" smtClean="0"/>
              <a:t>解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尤其当训练集非常大时效果更明显</a:t>
            </a:r>
            <a:r>
              <a:rPr lang="en-US" altLang="zh-CN" sz="2000" dirty="0" smtClean="0"/>
              <a:t>. </a:t>
            </a:r>
            <a:endParaRPr lang="en-US" altLang="zh-CN" sz="2000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04744" y="3623923"/>
          <a:ext cx="2215829" cy="44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Formula" r:id="rId1" imgW="7715250" imgH="1543050" progId="Equation.Ribbit">
                  <p:embed/>
                </p:oleObj>
              </mc:Choice>
              <mc:Fallback>
                <p:oleObj name="Formula" r:id="rId1" imgW="7715250" imgH="1543050" progId="Equation.Ribbit">
                  <p:embed/>
                  <p:pic>
                    <p:nvPicPr>
                      <p:cNvPr id="0" name="图片 102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4744" y="3623923"/>
                        <a:ext cx="2215829" cy="444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神经网络发展史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第三阶段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2006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, Hinton</a:t>
            </a:r>
            <a:r>
              <a:rPr lang="zh-CN" altLang="en-US" sz="2000" dirty="0" smtClean="0"/>
              <a:t>提出了深度</a:t>
            </a:r>
            <a:r>
              <a:rPr lang="zh-CN" altLang="en-US" sz="2000" dirty="0"/>
              <a:t>信念</a:t>
            </a:r>
            <a:r>
              <a:rPr lang="zh-CN" altLang="en-US" sz="2000" dirty="0" smtClean="0"/>
              <a:t>网络</a:t>
            </a:r>
            <a:r>
              <a:rPr lang="en-US" altLang="zh-CN" sz="2000" dirty="0" smtClean="0"/>
              <a:t>(DBN), </a:t>
            </a:r>
            <a:r>
              <a:rPr lang="zh-CN" altLang="en-US" sz="2000" dirty="0" smtClean="0"/>
              <a:t>通过“预训练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微调”使得深度模型的最优化变得相对容易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2012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, Hinton </a:t>
            </a:r>
            <a:r>
              <a:rPr lang="zh-CN" altLang="en-US" sz="2000" dirty="0" smtClean="0"/>
              <a:t>组参加</a:t>
            </a:r>
            <a:r>
              <a:rPr lang="en-US" altLang="zh-CN" sz="2000" dirty="0" smtClean="0"/>
              <a:t>ImageNet </a:t>
            </a:r>
            <a:r>
              <a:rPr lang="zh-CN" altLang="en-US" sz="2000" dirty="0" smtClean="0"/>
              <a:t>竞赛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使用 </a:t>
            </a:r>
            <a:r>
              <a:rPr lang="en-US" altLang="zh-CN" sz="2000" dirty="0" smtClean="0"/>
              <a:t>CNN </a:t>
            </a:r>
            <a:r>
              <a:rPr lang="zh-CN" altLang="en-US" sz="2000" dirty="0" smtClean="0"/>
              <a:t>模型</a:t>
            </a:r>
            <a:r>
              <a:rPr lang="zh-CN" altLang="en-US" sz="2000" dirty="0">
                <a:cs typeface="Arial" panose="020B0604020202020204" pitchFamily="34" charset="0"/>
              </a:rPr>
              <a:t>以</a:t>
            </a:r>
            <a:r>
              <a:rPr lang="zh-CN" altLang="en-US" sz="2000" dirty="0" smtClean="0">
                <a:cs typeface="Arial" panose="020B0604020202020204" pitchFamily="34" charset="0"/>
              </a:rPr>
              <a:t>超过第二名</a:t>
            </a:r>
            <a:r>
              <a:rPr lang="en-US" altLang="zh-CN" sz="2000" dirty="0" smtClean="0">
                <a:cs typeface="Arial" panose="020B0604020202020204" pitchFamily="34" charset="0"/>
              </a:rPr>
              <a:t>10</a:t>
            </a:r>
            <a:r>
              <a:rPr lang="zh-CN" altLang="en-US" sz="2000" dirty="0">
                <a:cs typeface="Arial" panose="020B0604020202020204" pitchFamily="34" charset="0"/>
              </a:rPr>
              <a:t>个</a:t>
            </a:r>
            <a:r>
              <a:rPr lang="zh-CN" altLang="en-US" sz="2000" dirty="0" smtClean="0">
                <a:cs typeface="Arial" panose="020B0604020202020204" pitchFamily="34" charset="0"/>
              </a:rPr>
              <a:t>百分点的成绩夺得当年竞赛的冠军</a:t>
            </a:r>
            <a:endParaRPr lang="en-US" altLang="zh-CN" sz="2000" dirty="0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cs typeface="Arial" panose="020B0604020202020204" pitchFamily="34" charset="0"/>
              </a:rPr>
              <a:t>伴随云计算、大数据时代的到来，计算能力的大幅提升，使得深度学习模型在计算机视觉、自然语言处理、语音识别等众多领域都取得了较大的成功</a:t>
            </a:r>
            <a:endParaRPr lang="zh-CN" altLang="en-US" sz="2000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9" y="4174317"/>
            <a:ext cx="2923669" cy="204282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17" y="4039789"/>
            <a:ext cx="3068025" cy="2214998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60" y="4039789"/>
            <a:ext cx="2541622" cy="2220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 smtClean="0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00000"/>
              </a:lnSpc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多层前馈网络表示能力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 dirty="0"/>
              <a:t>只需要一个包含足够多神经元的隐</a:t>
            </a:r>
            <a:r>
              <a:rPr lang="zh-CN" altLang="en-US" sz="2000" dirty="0" smtClean="0"/>
              <a:t>层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多</a:t>
            </a:r>
            <a:r>
              <a:rPr lang="zh-CN" altLang="en-US" sz="2000" dirty="0"/>
              <a:t>层前馈神经网络就能以任意精度逼近任意复杂度的</a:t>
            </a:r>
            <a:r>
              <a:rPr lang="zh-CN" altLang="en-US" sz="2000" dirty="0" smtClean="0"/>
              <a:t>连续函数</a:t>
            </a:r>
            <a:r>
              <a:rPr lang="en-US" altLang="zh-CN" sz="2000" dirty="0" smtClean="0"/>
              <a:t>                       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1600" b="1" dirty="0" smtClean="0">
                <a:solidFill>
                  <a:srgbClr val="C00000"/>
                </a:solidFill>
              </a:rPr>
              <a:t>                                                                                   [</a:t>
            </a:r>
            <a:r>
              <a:rPr lang="en-US" altLang="zh-CN" sz="1600" b="1" dirty="0" err="1">
                <a:solidFill>
                  <a:srgbClr val="C00000"/>
                </a:solidFill>
              </a:rPr>
              <a:t>Hornik</a:t>
            </a:r>
            <a:r>
              <a:rPr lang="en-US" altLang="zh-CN" sz="1600" b="1" dirty="0">
                <a:solidFill>
                  <a:srgbClr val="C00000"/>
                </a:solidFill>
              </a:rPr>
              <a:t> et 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al. ,  </a:t>
            </a:r>
            <a:r>
              <a:rPr lang="en-US" altLang="zh-CN" sz="1600" b="1" dirty="0">
                <a:solidFill>
                  <a:srgbClr val="C00000"/>
                </a:solidFill>
              </a:rPr>
              <a:t>1989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]</a:t>
            </a:r>
            <a:endParaRPr lang="en-US" altLang="zh-CN" dirty="0" smtClean="0"/>
          </a:p>
          <a:p>
            <a:pPr marL="342900" indent="-342900">
              <a:lnSpc>
                <a:spcPct val="110000"/>
              </a:lnSpc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多层前馈网络局限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j-ea"/>
              </a:rPr>
              <a:t>神经网络</a:t>
            </a:r>
            <a:r>
              <a:rPr lang="zh-CN" altLang="en-US" sz="2000" dirty="0">
                <a:latin typeface="+mj-ea"/>
              </a:rPr>
              <a:t>由于强大的表示</a:t>
            </a:r>
            <a:r>
              <a:rPr lang="zh-CN" altLang="en-US" sz="2000" dirty="0" smtClean="0">
                <a:latin typeface="+mj-ea"/>
              </a:rPr>
              <a:t>能力</a:t>
            </a:r>
            <a:r>
              <a:rPr lang="en-US" altLang="zh-CN" sz="2000" dirty="0" smtClean="0">
                <a:latin typeface="+mj-ea"/>
              </a:rPr>
              <a:t>, </a:t>
            </a:r>
            <a:r>
              <a:rPr lang="zh-CN" altLang="en-US" sz="2000" dirty="0" smtClean="0">
                <a:latin typeface="+mj-ea"/>
              </a:rPr>
              <a:t>经常</a:t>
            </a:r>
            <a:r>
              <a:rPr lang="zh-CN" altLang="en-US" sz="2000" dirty="0">
                <a:latin typeface="+mj-ea"/>
              </a:rPr>
              <a:t>遭遇过</a:t>
            </a:r>
            <a:r>
              <a:rPr lang="zh-CN" altLang="en-US" sz="2000" dirty="0" smtClean="0">
                <a:latin typeface="+mj-ea"/>
              </a:rPr>
              <a:t>拟合</a:t>
            </a:r>
            <a:r>
              <a:rPr lang="en-US" altLang="zh-CN" sz="2000" dirty="0" smtClean="0">
                <a:latin typeface="+mj-ea"/>
              </a:rPr>
              <a:t>. </a:t>
            </a:r>
            <a:r>
              <a:rPr lang="zh-CN" altLang="en-US" sz="2000" dirty="0" smtClean="0">
                <a:latin typeface="+mj-ea"/>
              </a:rPr>
              <a:t>表现</a:t>
            </a:r>
            <a:r>
              <a:rPr lang="zh-CN" altLang="en-US" sz="2000" dirty="0">
                <a:latin typeface="+mj-ea"/>
              </a:rPr>
              <a:t>为：训练误差持续</a:t>
            </a:r>
            <a:r>
              <a:rPr lang="zh-CN" altLang="en-US" sz="2000" dirty="0" smtClean="0">
                <a:latin typeface="+mj-ea"/>
              </a:rPr>
              <a:t>降低</a:t>
            </a:r>
            <a:r>
              <a:rPr lang="en-US" altLang="zh-CN" sz="2000" dirty="0" smtClean="0">
                <a:latin typeface="+mj-ea"/>
              </a:rPr>
              <a:t>, </a:t>
            </a:r>
            <a:r>
              <a:rPr lang="zh-CN" altLang="en-US" sz="2000" dirty="0" smtClean="0">
                <a:latin typeface="+mj-ea"/>
              </a:rPr>
              <a:t>但</a:t>
            </a:r>
            <a:r>
              <a:rPr lang="zh-CN" altLang="en-US" sz="2000" dirty="0">
                <a:latin typeface="+mj-ea"/>
              </a:rPr>
              <a:t>测试误差却可能</a:t>
            </a:r>
            <a:r>
              <a:rPr lang="zh-CN" altLang="en-US" sz="2000" dirty="0" smtClean="0">
                <a:latin typeface="+mj-ea"/>
              </a:rPr>
              <a:t>上升</a:t>
            </a:r>
            <a:endParaRPr lang="en-US" altLang="zh-CN" sz="2000" dirty="0" smtClean="0">
              <a:latin typeface="+mj-ea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j-ea"/>
              </a:rPr>
              <a:t>如何设置隐层神经元的个数仍然是个未决问题</a:t>
            </a:r>
            <a:r>
              <a:rPr lang="en-US" altLang="zh-CN" sz="2000" dirty="0" smtClean="0">
                <a:latin typeface="+mj-ea"/>
              </a:rPr>
              <a:t>. </a:t>
            </a:r>
            <a:r>
              <a:rPr lang="zh-CN" altLang="en-US" sz="2000" dirty="0" smtClean="0">
                <a:latin typeface="+mj-ea"/>
              </a:rPr>
              <a:t>实际应用中通常使用“试错法”调整</a:t>
            </a:r>
            <a:endParaRPr lang="en-US" altLang="zh-CN" sz="2000" dirty="0">
              <a:latin typeface="+mj-ea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缓解过拟合的策略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+mj-ea"/>
              </a:rPr>
              <a:t>早停</a:t>
            </a:r>
            <a:r>
              <a:rPr lang="zh-CN" altLang="en-US" sz="2000" dirty="0">
                <a:latin typeface="+mj-ea"/>
              </a:rPr>
              <a:t>：在训练过程</a:t>
            </a:r>
            <a:r>
              <a:rPr lang="zh-CN" altLang="en-US" sz="2000" dirty="0" smtClean="0">
                <a:latin typeface="+mj-ea"/>
              </a:rPr>
              <a:t>中</a:t>
            </a:r>
            <a:r>
              <a:rPr lang="en-US" altLang="zh-CN" sz="2000" dirty="0" smtClean="0">
                <a:latin typeface="+mj-ea"/>
              </a:rPr>
              <a:t>, </a:t>
            </a:r>
            <a:r>
              <a:rPr lang="zh-CN" altLang="en-US" sz="2000" dirty="0" smtClean="0">
                <a:latin typeface="+mj-ea"/>
              </a:rPr>
              <a:t>若</a:t>
            </a:r>
            <a:r>
              <a:rPr lang="zh-CN" altLang="en-US" sz="2000" dirty="0">
                <a:latin typeface="+mj-ea"/>
              </a:rPr>
              <a:t>训练误差</a:t>
            </a:r>
            <a:r>
              <a:rPr lang="zh-CN" altLang="en-US" sz="2000" dirty="0" smtClean="0">
                <a:latin typeface="+mj-ea"/>
              </a:rPr>
              <a:t>降低</a:t>
            </a:r>
            <a:r>
              <a:rPr lang="en-US" altLang="zh-CN" sz="2000" dirty="0" smtClean="0">
                <a:latin typeface="+mj-ea"/>
              </a:rPr>
              <a:t>, </a:t>
            </a:r>
            <a:r>
              <a:rPr lang="zh-CN" altLang="en-US" sz="2000" dirty="0" smtClean="0">
                <a:latin typeface="+mj-ea"/>
              </a:rPr>
              <a:t>但</a:t>
            </a:r>
            <a:r>
              <a:rPr lang="zh-CN" altLang="en-US" sz="2000" dirty="0">
                <a:latin typeface="+mj-ea"/>
              </a:rPr>
              <a:t>验证误差</a:t>
            </a:r>
            <a:r>
              <a:rPr lang="zh-CN" altLang="en-US" sz="2000" dirty="0" smtClean="0">
                <a:latin typeface="+mj-ea"/>
              </a:rPr>
              <a:t>升高</a:t>
            </a:r>
            <a:r>
              <a:rPr lang="en-US" altLang="zh-CN" sz="2000" dirty="0" smtClean="0">
                <a:latin typeface="+mj-ea"/>
              </a:rPr>
              <a:t>, </a:t>
            </a:r>
            <a:r>
              <a:rPr lang="zh-CN" altLang="en-US" sz="2000" dirty="0" smtClean="0">
                <a:latin typeface="+mj-ea"/>
              </a:rPr>
              <a:t>则</a:t>
            </a:r>
            <a:r>
              <a:rPr lang="zh-CN" altLang="en-US" sz="2000" dirty="0">
                <a:latin typeface="+mj-ea"/>
              </a:rPr>
              <a:t>停止</a:t>
            </a:r>
            <a:r>
              <a:rPr lang="zh-CN" altLang="en-US" sz="2000" dirty="0" smtClean="0">
                <a:latin typeface="+mj-ea"/>
              </a:rPr>
              <a:t>训练</a:t>
            </a:r>
            <a:r>
              <a:rPr lang="en-US" altLang="zh-CN" sz="2000" dirty="0" smtClean="0">
                <a:latin typeface="+mj-ea"/>
              </a:rPr>
              <a:t> </a:t>
            </a:r>
            <a:endParaRPr lang="en-US" altLang="zh-CN" sz="2000" dirty="0">
              <a:latin typeface="+mj-ea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+mj-ea"/>
              </a:rPr>
              <a:t>正则化</a:t>
            </a:r>
            <a:r>
              <a:rPr lang="zh-CN" altLang="en-US" sz="2000" dirty="0">
                <a:latin typeface="+mj-ea"/>
              </a:rPr>
              <a:t>：在误差目标函数中增加一项描述网络复杂程度的</a:t>
            </a:r>
            <a:r>
              <a:rPr lang="zh-CN" altLang="en-US" sz="2000" dirty="0" smtClean="0">
                <a:latin typeface="+mj-ea"/>
              </a:rPr>
              <a:t>部分</a:t>
            </a:r>
            <a:r>
              <a:rPr lang="en-US" altLang="zh-CN" sz="2000" dirty="0" smtClean="0">
                <a:latin typeface="+mj-ea"/>
              </a:rPr>
              <a:t>, </a:t>
            </a:r>
            <a:r>
              <a:rPr lang="zh-CN" altLang="en-US" sz="2000" dirty="0" smtClean="0">
                <a:latin typeface="+mj-ea"/>
              </a:rPr>
              <a:t>例如连接权值与阈值的平方和</a:t>
            </a:r>
            <a:endParaRPr lang="en-US" altLang="zh-CN" sz="2000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 神经网络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95000"/>
                  </a:schemeClr>
                </a:solidFill>
              </a:rPr>
              <a:t>5.1 </a:t>
            </a:r>
            <a:r>
              <a:rPr lang="zh-CN" altLang="en-US" sz="2400" dirty="0">
                <a:solidFill>
                  <a:schemeClr val="bg2">
                    <a:lumMod val="95000"/>
                  </a:schemeClr>
                </a:solidFill>
              </a:rPr>
              <a:t>神经元模型</a:t>
            </a:r>
            <a:endParaRPr lang="en-US" altLang="zh-CN" sz="2400" dirty="0">
              <a:solidFill>
                <a:schemeClr val="bg2">
                  <a:lumMod val="9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95000"/>
                  </a:schemeClr>
                </a:solidFill>
              </a:rPr>
              <a:t>5.2 </a:t>
            </a:r>
            <a:r>
              <a:rPr lang="zh-CN" altLang="en-US" sz="2400" dirty="0">
                <a:solidFill>
                  <a:schemeClr val="bg2">
                    <a:lumMod val="95000"/>
                  </a:schemeClr>
                </a:solidFill>
              </a:rPr>
              <a:t>感知机与多层网络</a:t>
            </a:r>
            <a:endParaRPr lang="en-US" altLang="zh-CN" sz="2400" dirty="0">
              <a:solidFill>
                <a:schemeClr val="bg2">
                  <a:lumMod val="9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95000"/>
                  </a:schemeClr>
                </a:solidFill>
              </a:rPr>
              <a:t>5.3</a:t>
            </a:r>
            <a:r>
              <a:rPr lang="zh-CN" altLang="en-US" sz="2400" dirty="0" smtClean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bg2">
                    <a:lumMod val="95000"/>
                  </a:schemeClr>
                </a:solidFill>
              </a:rPr>
              <a:t>误差逆传播算法</a:t>
            </a:r>
            <a:endParaRPr lang="en-US" altLang="zh-CN" sz="2400" dirty="0">
              <a:solidFill>
                <a:schemeClr val="bg2">
                  <a:lumMod val="9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5.4 </a:t>
            </a:r>
            <a:r>
              <a:rPr lang="zh-CN" altLang="en-US" sz="2400" dirty="0"/>
              <a:t>全局最小与局部最小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95000"/>
                  </a:schemeClr>
                </a:solidFill>
              </a:rPr>
              <a:t>5.5 </a:t>
            </a:r>
            <a:r>
              <a:rPr lang="zh-CN" altLang="en-US" sz="2400" dirty="0">
                <a:solidFill>
                  <a:schemeClr val="bg2">
                    <a:lumMod val="95000"/>
                  </a:schemeClr>
                </a:solidFill>
              </a:rPr>
              <a:t>其他常见神经网络</a:t>
            </a:r>
            <a:endParaRPr lang="en-US" altLang="zh-CN" sz="2400" dirty="0">
              <a:solidFill>
                <a:schemeClr val="bg2">
                  <a:lumMod val="9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95000"/>
                  </a:schemeClr>
                </a:solidFill>
              </a:rPr>
              <a:t>5.6 </a:t>
            </a:r>
            <a:r>
              <a:rPr lang="zh-CN" altLang="en-US" sz="2400" dirty="0">
                <a:solidFill>
                  <a:schemeClr val="bg2">
                    <a:lumMod val="95000"/>
                  </a:schemeClr>
                </a:solidFill>
              </a:rPr>
              <a:t>深度学习</a:t>
            </a:r>
            <a:endParaRPr lang="en-US" altLang="zh-CN" sz="2400" dirty="0">
              <a:solidFill>
                <a:schemeClr val="bg2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5.4 </a:t>
            </a:r>
            <a:r>
              <a:rPr lang="zh-CN" altLang="en-US" dirty="0" smtClean="0"/>
              <a:t>全局最小与局部极小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对     和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若存在          使得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/>
              <a:t>都有                              成立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            为</a:t>
            </a:r>
            <a:r>
              <a:rPr lang="zh-CN" altLang="en-US" dirty="0" smtClean="0">
                <a:solidFill>
                  <a:srgbClr val="C00000"/>
                </a:solidFill>
              </a:rPr>
              <a:t>局部极小解</a:t>
            </a:r>
            <a:r>
              <a:rPr lang="zh-CN" altLang="en-US" dirty="0" smtClean="0"/>
              <a:t>；若度参数空间中任意的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都有                   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            为</a:t>
            </a:r>
            <a:r>
              <a:rPr lang="zh-CN" altLang="en-US" dirty="0" smtClean="0">
                <a:solidFill>
                  <a:srgbClr val="C00000"/>
                </a:solidFill>
              </a:rPr>
              <a:t>全局最小解</a:t>
            </a:r>
            <a:r>
              <a:rPr lang="en-US" altLang="zh-CN" dirty="0" smtClean="0"/>
              <a:t>. </a:t>
            </a:r>
            <a:r>
              <a:rPr lang="zh-CN" altLang="en-US" dirty="0" smtClean="0"/>
              <a:t>两者对应的</a:t>
            </a:r>
            <a:r>
              <a:rPr lang="en-US" altLang="zh-CN" dirty="0"/>
              <a:t> </a:t>
            </a:r>
            <a:r>
              <a:rPr lang="en-US" altLang="zh-CN" dirty="0" smtClean="0"/>
              <a:t>              </a:t>
            </a:r>
            <a:r>
              <a:rPr lang="zh-CN" altLang="en-US" dirty="0" smtClean="0"/>
              <a:t>分别称为误差函数的局部最小解和全局最小值</a:t>
            </a:r>
            <a:r>
              <a:rPr lang="en-US" altLang="zh-CN" dirty="0" smtClean="0"/>
              <a:t>. </a:t>
            </a:r>
            <a:endParaRPr lang="en-US" altLang="zh-CN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显然参数空间梯度为零的点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只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/>
              <a:t>要气误差函数值小于邻点的误差函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/>
              <a:t>数值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就是局部极小点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可能存在多个局部极小值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但却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/>
              <a:t>只会有一个全局极最小值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zh-CN" altLang="en-US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51466" y="1255311"/>
          <a:ext cx="3952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4" name="Formula" r:id="rId1" imgW="1400175" imgH="1162050" progId="Equation.Ribbit">
                  <p:embed/>
                </p:oleObj>
              </mc:Choice>
              <mc:Fallback>
                <p:oleObj name="Formula" r:id="rId1" imgW="1400175" imgH="1162050" progId="Equation.Ribbit">
                  <p:embed/>
                  <p:pic>
                    <p:nvPicPr>
                      <p:cNvPr id="0" name="图片 115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51466" y="1255311"/>
                        <a:ext cx="395288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896453" y="1235049"/>
          <a:ext cx="276554" cy="344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5" name="Formula" r:id="rId3" imgW="962025" imgH="1200150" progId="Equation.Ribbit">
                  <p:embed/>
                </p:oleObj>
              </mc:Choice>
              <mc:Fallback>
                <p:oleObj name="Formula" r:id="rId3" imgW="962025" imgH="1200150" progId="Equation.Ribbit">
                  <p:embed/>
                  <p:pic>
                    <p:nvPicPr>
                      <p:cNvPr id="0" name="图片 1155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6453" y="1235049"/>
                        <a:ext cx="276554" cy="344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467694" y="1211593"/>
          <a:ext cx="800614" cy="364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6" name="Formula" r:id="rId5" imgW="2514600" imgH="1143000" progId="Equation.Ribbit">
                  <p:embed/>
                </p:oleObj>
              </mc:Choice>
              <mc:Fallback>
                <p:oleObj name="Formula" r:id="rId5" imgW="2514600" imgH="1143000" progId="Equation.Ribbit">
                  <p:embed/>
                  <p:pic>
                    <p:nvPicPr>
                      <p:cNvPr id="0" name="图片 1155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67694" y="1211593"/>
                        <a:ext cx="800614" cy="364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62688" y="1583924"/>
          <a:ext cx="511968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7" name="Formula" r:id="rId7" imgW="17573625" imgH="1333500" progId="Equation.Ribbit">
                  <p:embed/>
                </p:oleObj>
              </mc:Choice>
              <mc:Fallback>
                <p:oleObj name="Formula" r:id="rId7" imgW="17573625" imgH="1333500" progId="Equation.Ribbit">
                  <p:embed/>
                  <p:pic>
                    <p:nvPicPr>
                      <p:cNvPr id="0" name="图片 1155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62688" y="1583924"/>
                        <a:ext cx="5119688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57720" y="2117778"/>
          <a:ext cx="289718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8" name="Formula" r:id="rId9" imgW="9934575" imgH="1323975" progId="Equation.Ribbit">
                  <p:embed/>
                </p:oleObj>
              </mc:Choice>
              <mc:Fallback>
                <p:oleObj name="Formula" r:id="rId9" imgW="9934575" imgH="1323975" progId="Equation.Ribbit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57720" y="2117778"/>
                        <a:ext cx="2897188" cy="3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958353" y="2141761"/>
          <a:ext cx="1071562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9" name="Formula" r:id="rId11" imgW="3676650" imgH="1323975" progId="Equation.Ribbit">
                  <p:embed/>
                </p:oleObj>
              </mc:Choice>
              <mc:Fallback>
                <p:oleObj name="Formula" r:id="rId11" imgW="3676650" imgH="1323975" progId="Equation.Ribbit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58353" y="2141761"/>
                        <a:ext cx="1071562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656481" y="2455576"/>
          <a:ext cx="8112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0" name="Formula" r:id="rId13" imgW="2781300" imgH="1323975" progId="Equation.Ribbit">
                  <p:embed/>
                </p:oleObj>
              </mc:Choice>
              <mc:Fallback>
                <p:oleObj name="Formula" r:id="rId13" imgW="2781300" imgH="1323975" progId="Equation.Ribbit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56481" y="2455576"/>
                        <a:ext cx="811213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325556" y="2469216"/>
          <a:ext cx="289718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" name="Formula" r:id="rId15" imgW="9934575" imgH="1323975" progId="Equation.Ribbit">
                  <p:embed/>
                </p:oleObj>
              </mc:Choice>
              <mc:Fallback>
                <p:oleObj name="Formula" r:id="rId15" imgW="9934575" imgH="1323975" progId="Equation.Ribbit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5556" y="2469216"/>
                        <a:ext cx="2897188" cy="3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801499" y="2455576"/>
          <a:ext cx="1071562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" name="Formula" r:id="rId16" imgW="3676650" imgH="1323975" progId="Equation.Ribbit">
                  <p:embed/>
                </p:oleObj>
              </mc:Choice>
              <mc:Fallback>
                <p:oleObj name="Formula" r:id="rId16" imgW="3676650" imgH="1323975" progId="Equation.Ribbit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01499" y="2455576"/>
                        <a:ext cx="1071562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769659" y="2830996"/>
          <a:ext cx="13493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3" name="Formula" r:id="rId17" imgW="4629150" imgH="1323975" progId="Equation.Ribbit">
                  <p:embed/>
                </p:oleObj>
              </mc:Choice>
              <mc:Fallback>
                <p:oleObj name="Formula" r:id="rId17" imgW="4629150" imgH="1323975" progId="Equation.Ribbit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769659" y="2830996"/>
                        <a:ext cx="1349375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08" y="3276481"/>
            <a:ext cx="4312273" cy="2976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5.4 </a:t>
            </a:r>
            <a:r>
              <a:rPr lang="zh-CN" altLang="en-US" dirty="0"/>
              <a:t>全局最小与局部极小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29599"/>
            <a:ext cx="8616950" cy="493077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跳出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最小的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幼圆" panose="02010509060101010101" pitchFamily="49" charset="-122"/>
              </a:rPr>
              <a:t>基于梯度的搜索是使用最为广泛的参数寻优方法</a:t>
            </a:r>
            <a:r>
              <a:rPr lang="en-US" altLang="zh-CN" sz="2000" dirty="0" smtClean="0">
                <a:latin typeface="幼圆" panose="02010509060101010101" pitchFamily="49" charset="-122"/>
              </a:rPr>
              <a:t>. </a:t>
            </a:r>
            <a:r>
              <a:rPr lang="zh-CN" altLang="en-US" sz="2000" dirty="0" smtClean="0">
                <a:latin typeface="幼圆" panose="02010509060101010101" pitchFamily="49" charset="-122"/>
              </a:rPr>
              <a:t>如果误差函数仅有一个局部极小</a:t>
            </a:r>
            <a:r>
              <a:rPr lang="en-US" altLang="zh-CN" sz="2000" dirty="0" smtClean="0">
                <a:latin typeface="幼圆" panose="02010509060101010101" pitchFamily="49" charset="-122"/>
              </a:rPr>
              <a:t>, </a:t>
            </a:r>
            <a:r>
              <a:rPr lang="zh-CN" altLang="en-US" sz="2000" dirty="0" smtClean="0">
                <a:latin typeface="幼圆" panose="02010509060101010101" pitchFamily="49" charset="-122"/>
              </a:rPr>
              <a:t>那么此时找到的局部极小就是全局最小</a:t>
            </a:r>
            <a:r>
              <a:rPr lang="en-US" altLang="zh-CN" sz="2000" dirty="0" smtClean="0">
                <a:latin typeface="幼圆" panose="02010509060101010101" pitchFamily="49" charset="-122"/>
              </a:rPr>
              <a:t>; </a:t>
            </a:r>
            <a:r>
              <a:rPr lang="zh-CN" altLang="en-US" sz="2000" dirty="0" smtClean="0">
                <a:latin typeface="幼圆" panose="02010509060101010101" pitchFamily="49" charset="-122"/>
              </a:rPr>
              <a:t>然而</a:t>
            </a:r>
            <a:r>
              <a:rPr lang="en-US" altLang="zh-CN" sz="2000" dirty="0">
                <a:latin typeface="幼圆" panose="02010509060101010101" pitchFamily="49" charset="-122"/>
              </a:rPr>
              <a:t>,</a:t>
            </a:r>
            <a:r>
              <a:rPr lang="zh-CN" altLang="en-US" sz="2000" dirty="0" smtClean="0">
                <a:latin typeface="幼圆" panose="02010509060101010101" pitchFamily="49" charset="-122"/>
              </a:rPr>
              <a:t>如果误差函数具有多个局部极小</a:t>
            </a:r>
            <a:r>
              <a:rPr lang="en-US" altLang="zh-CN" sz="2000" dirty="0" smtClean="0">
                <a:latin typeface="幼圆" panose="02010509060101010101" pitchFamily="49" charset="-122"/>
              </a:rPr>
              <a:t>, </a:t>
            </a:r>
            <a:r>
              <a:rPr lang="zh-CN" altLang="en-US" sz="2000" dirty="0" smtClean="0">
                <a:latin typeface="幼圆" panose="02010509060101010101" pitchFamily="49" charset="-122"/>
              </a:rPr>
              <a:t>则不能保证找到的解是全局最小</a:t>
            </a:r>
            <a:r>
              <a:rPr lang="en-US" altLang="zh-CN" sz="2000" dirty="0" smtClean="0">
                <a:latin typeface="幼圆" panose="02010509060101010101" pitchFamily="49" charset="-122"/>
              </a:rPr>
              <a:t>. </a:t>
            </a:r>
            <a:r>
              <a:rPr lang="zh-CN" altLang="en-US" sz="2000" dirty="0" smtClean="0">
                <a:latin typeface="幼圆" panose="02010509060101010101" pitchFamily="49" charset="-122"/>
              </a:rPr>
              <a:t>在现实任务中</a:t>
            </a:r>
            <a:r>
              <a:rPr lang="en-US" altLang="zh-CN" sz="2000" dirty="0" smtClean="0">
                <a:latin typeface="幼圆" panose="02010509060101010101" pitchFamily="49" charset="-122"/>
              </a:rPr>
              <a:t>, </a:t>
            </a:r>
            <a:r>
              <a:rPr lang="zh-CN" altLang="en-US" sz="2000" dirty="0" smtClean="0">
                <a:latin typeface="幼圆" panose="02010509060101010101" pitchFamily="49" charset="-122"/>
              </a:rPr>
              <a:t>通常采用以下策略“跳出”局部极小</a:t>
            </a:r>
            <a:r>
              <a:rPr lang="en-US" altLang="zh-CN" sz="2000" dirty="0" smtClean="0">
                <a:latin typeface="幼圆" panose="02010509060101010101" pitchFamily="49" charset="-122"/>
              </a:rPr>
              <a:t>, </a:t>
            </a:r>
            <a:r>
              <a:rPr lang="zh-CN" altLang="en-US" sz="2000" dirty="0" smtClean="0">
                <a:latin typeface="幼圆" panose="02010509060101010101" pitchFamily="49" charset="-122"/>
              </a:rPr>
              <a:t>从而进一步达到全局最小</a:t>
            </a:r>
            <a:r>
              <a:rPr lang="en-US" altLang="zh-CN" sz="2000" dirty="0" smtClean="0">
                <a:latin typeface="幼圆" panose="02010509060101010101" pitchFamily="49" charset="-122"/>
              </a:rPr>
              <a:t>. 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多组</a:t>
            </a:r>
            <a:r>
              <a:rPr lang="zh-CN" altLang="en-US" sz="2000" dirty="0">
                <a:solidFill>
                  <a:srgbClr val="C00000"/>
                </a:solidFill>
              </a:rPr>
              <a:t>不同的初始参数</a:t>
            </a:r>
            <a:r>
              <a:rPr lang="zh-CN" altLang="en-US" sz="2000" dirty="0"/>
              <a:t>优化</a:t>
            </a:r>
            <a:r>
              <a:rPr lang="zh-CN" altLang="en-US" sz="2000" dirty="0" smtClean="0"/>
              <a:t>神经网络</a:t>
            </a:r>
            <a:r>
              <a:rPr lang="en-US" altLang="zh-CN" sz="2000" dirty="0" smtClean="0"/>
              <a:t>,  </a:t>
            </a:r>
            <a:r>
              <a:rPr lang="zh-CN" altLang="en-US" sz="2000" dirty="0"/>
              <a:t>选取误差最小的解作为最终</a:t>
            </a:r>
            <a:r>
              <a:rPr lang="zh-CN" altLang="en-US" sz="2000" dirty="0" smtClean="0"/>
              <a:t>参数</a:t>
            </a:r>
            <a:r>
              <a:rPr lang="en-US" altLang="zh-CN" sz="2000" dirty="0" smtClean="0"/>
              <a:t>. </a:t>
            </a:r>
            <a:endParaRPr lang="zh-CN" altLang="en-US" sz="2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30D23"/>
                </a:solidFill>
              </a:rPr>
              <a:t>模拟退火技术 </a:t>
            </a:r>
            <a:r>
              <a:rPr lang="en-US" altLang="zh-CN" sz="1600" dirty="0">
                <a:solidFill>
                  <a:schemeClr val="accent4"/>
                </a:solidFill>
                <a:latin typeface="+mn-lt"/>
              </a:rPr>
              <a:t>[</a:t>
            </a:r>
            <a:r>
              <a:rPr lang="en-US" altLang="zh-CN" sz="1600" dirty="0" err="1">
                <a:solidFill>
                  <a:schemeClr val="accent4"/>
                </a:solidFill>
                <a:latin typeface="+mn-lt"/>
              </a:rPr>
              <a:t>Aarts</a:t>
            </a:r>
            <a:r>
              <a:rPr lang="en-US" altLang="zh-CN" sz="1600" dirty="0">
                <a:solidFill>
                  <a:schemeClr val="accent4"/>
                </a:solidFill>
                <a:latin typeface="+mn-lt"/>
              </a:rPr>
              <a:t> and </a:t>
            </a:r>
            <a:r>
              <a:rPr lang="en-US" altLang="zh-CN" sz="1600" dirty="0" err="1">
                <a:solidFill>
                  <a:schemeClr val="accent4"/>
                </a:solidFill>
                <a:latin typeface="+mn-lt"/>
              </a:rPr>
              <a:t>Korst</a:t>
            </a:r>
            <a:r>
              <a:rPr lang="en-US" altLang="zh-CN" sz="1600" dirty="0">
                <a:solidFill>
                  <a:schemeClr val="accent4"/>
                </a:solidFill>
                <a:latin typeface="+mn-lt"/>
              </a:rPr>
              <a:t>,  1989].  </a:t>
            </a:r>
            <a:r>
              <a:rPr lang="zh-CN" altLang="en-US" sz="2000" dirty="0"/>
              <a:t>每一步都以一定的概率接受比当前解更差的</a:t>
            </a:r>
            <a:r>
              <a:rPr lang="zh-CN" altLang="en-US" sz="2000" dirty="0" smtClean="0"/>
              <a:t>结果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从而</a:t>
            </a:r>
            <a:r>
              <a:rPr lang="zh-CN" altLang="en-US" sz="2000" dirty="0"/>
              <a:t>有助于跳出局部极</a:t>
            </a:r>
            <a:r>
              <a:rPr lang="zh-CN" altLang="en-US" sz="2000" dirty="0" smtClean="0"/>
              <a:t>小</a:t>
            </a:r>
            <a:r>
              <a:rPr lang="en-US" altLang="zh-CN" sz="2000" dirty="0" smtClean="0"/>
              <a:t>. </a:t>
            </a:r>
            <a:endParaRPr lang="en-US" altLang="zh-CN" sz="2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30D23"/>
                </a:solidFill>
              </a:rPr>
              <a:t>随机梯度</a:t>
            </a:r>
            <a:r>
              <a:rPr lang="zh-CN" altLang="en-US" sz="2000" dirty="0" smtClean="0">
                <a:solidFill>
                  <a:srgbClr val="C30D23"/>
                </a:solidFill>
              </a:rPr>
              <a:t>下降</a:t>
            </a:r>
            <a:r>
              <a:rPr lang="en-US" altLang="zh-CN" sz="2000" dirty="0" smtClean="0"/>
              <a:t>.  </a:t>
            </a:r>
            <a:r>
              <a:rPr lang="zh-CN" altLang="en-US" sz="2000" dirty="0"/>
              <a:t>与标准梯度下降法精确计算梯度</a:t>
            </a:r>
            <a:r>
              <a:rPr lang="zh-CN" altLang="en-US" sz="2000" dirty="0" smtClean="0"/>
              <a:t>不同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随机</a:t>
            </a:r>
            <a:r>
              <a:rPr lang="zh-CN" altLang="en-US" sz="2000" dirty="0"/>
              <a:t>梯度下降法在计算梯度时加入了</a:t>
            </a:r>
            <a:r>
              <a:rPr lang="zh-CN" altLang="en-US" sz="2000" dirty="0" smtClean="0"/>
              <a:t>随机因素</a:t>
            </a:r>
            <a:r>
              <a:rPr lang="en-US" altLang="zh-CN" sz="2000" dirty="0" smtClean="0"/>
              <a:t>. </a:t>
            </a:r>
            <a:endParaRPr lang="en-US" altLang="zh-CN" sz="2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30D23"/>
                </a:solidFill>
              </a:rPr>
              <a:t>遗传</a:t>
            </a:r>
            <a:r>
              <a:rPr lang="zh-CN" altLang="en-US" sz="2000" dirty="0" smtClean="0">
                <a:solidFill>
                  <a:srgbClr val="C30D23"/>
                </a:solidFill>
              </a:rPr>
              <a:t>算法 </a:t>
            </a:r>
            <a:r>
              <a:rPr lang="en-US" altLang="zh-CN" sz="1600" dirty="0">
                <a:solidFill>
                  <a:schemeClr val="accent4"/>
                </a:solidFill>
                <a:latin typeface="+mn-lt"/>
              </a:rPr>
              <a:t>[Goldberg,  1989]. </a:t>
            </a:r>
            <a:r>
              <a:rPr lang="zh-CN" altLang="en-US" sz="2000" dirty="0" smtClean="0"/>
              <a:t>遗传</a:t>
            </a:r>
            <a:r>
              <a:rPr lang="zh-CN" altLang="en-US" sz="2000" dirty="0"/>
              <a:t>算法也常用来训练神经网络以更好地逼近全局极</a:t>
            </a:r>
            <a:r>
              <a:rPr lang="zh-CN" altLang="en-US" sz="2000" dirty="0" smtClean="0"/>
              <a:t>小</a:t>
            </a:r>
            <a:r>
              <a:rPr lang="en-US" altLang="zh-CN" sz="2000" dirty="0" smtClean="0"/>
              <a:t>. 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461645" y="595630"/>
          <a:ext cx="8450580" cy="562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3548380" imgH="1709420" progId="Paint.Picture">
                  <p:embed/>
                </p:oleObj>
              </mc:Choice>
              <mc:Fallback>
                <p:oleObj name="" r:id="rId1" imgW="3548380" imgH="170942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1645" y="595630"/>
                        <a:ext cx="8450580" cy="562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9160" y="687705"/>
            <a:ext cx="7485380" cy="49853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局部极小值点与鞍点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en-US" altLang="zh-CN"/>
              <a:t>batch</a:t>
            </a:r>
            <a:endParaRPr lang="en-US" altLang="zh-CN"/>
          </a:p>
          <a:p>
            <a:endParaRPr lang="en-US" altLang="zh-CN"/>
          </a:p>
          <a:p>
            <a:r>
              <a:t>学习速率</a:t>
            </a:r>
          </a:p>
          <a:p/>
          <a:p>
            <a:r>
              <a:t>损失函数</a:t>
            </a:r>
          </a:p>
          <a:p/>
          <a:p>
            <a:r>
              <a:t>神经网</a:t>
            </a:r>
            <a:r>
              <a:rPr lang="en-US" altLang="zh-CN"/>
              <a:t>-</a:t>
            </a:r>
            <a:r>
              <a:t>多分类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局部极小值点与鞍点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batch</a:t>
            </a:r>
            <a:endParaRPr lang="en-US" altLang="zh-CN"/>
          </a:p>
          <a:p>
            <a:endParaRPr lang="en-US" altLang="zh-CN"/>
          </a:p>
          <a:p>
            <a:r>
              <a:t>学习速率</a:t>
            </a:r>
          </a:p>
          <a:p/>
          <a:p>
            <a:r>
              <a:t>损失函数</a:t>
            </a:r>
          </a:p>
          <a:p/>
          <a:p>
            <a:pPr marL="0" indent="0">
              <a:buNone/>
            </a:p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6225" y="4533900"/>
            <a:ext cx="2419350" cy="1885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1676400"/>
            <a:ext cx="85439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局部极小值点与鞍点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batch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/>
          </a:p>
          <a:p>
            <a:r>
              <a:t>学习速率</a:t>
            </a:r>
          </a:p>
          <a:p/>
          <a:p>
            <a:r>
              <a:t>损失函数</a:t>
            </a:r>
          </a:p>
          <a:p/>
          <a:p>
            <a:r>
              <a:t>神经网</a:t>
            </a:r>
            <a:r>
              <a:rPr lang="en-US" altLang="zh-CN"/>
              <a:t>-</a:t>
            </a:r>
            <a:r>
              <a:t>多分类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局部极小值点与鞍点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batch</a:t>
            </a:r>
            <a:endParaRPr lang="en-US" altLang="zh-CN"/>
          </a:p>
          <a:p>
            <a:endParaRPr lang="en-US" altLang="zh-CN"/>
          </a:p>
          <a:p>
            <a:r>
              <a:rPr>
                <a:solidFill>
                  <a:srgbClr val="FF0000"/>
                </a:solidFill>
              </a:rPr>
              <a:t>学习速率</a:t>
            </a:r>
            <a:endParaRPr>
              <a:solidFill>
                <a:srgbClr val="FF0000"/>
              </a:solidFill>
            </a:endParaRPr>
          </a:p>
          <a:p/>
          <a:p>
            <a:r>
              <a:t>损失函数</a:t>
            </a:r>
          </a:p>
          <a:p/>
          <a:p>
            <a:r>
              <a:t>神经网</a:t>
            </a:r>
            <a:r>
              <a:rPr lang="en-US" altLang="zh-CN"/>
              <a:t>-</a:t>
            </a:r>
            <a:r>
              <a:t>多分类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神经网络发展史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29" y="900067"/>
            <a:ext cx="7558260" cy="5251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学习速率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学习率</a:t>
            </a:r>
            <a:r>
              <a:rPr lang="en-US" altLang="zh-CN" dirty="0"/>
              <a:t>η</a:t>
            </a:r>
            <a:r>
              <a:rPr lang="zh-CN" altLang="en-US" dirty="0"/>
              <a:t>的作用是“缓和”每一步权值调整强度的。它本身的大小，也是比较难以确定的。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η</a:t>
            </a:r>
            <a:r>
              <a:rPr lang="zh-CN" altLang="en-US" dirty="0"/>
              <a:t>太小，网络调参的次数就太多，从而收敛很慢。如果</a:t>
            </a:r>
            <a:r>
              <a:rPr lang="en-US" altLang="zh-CN" dirty="0"/>
              <a:t>η</a:t>
            </a:r>
            <a:r>
              <a:rPr lang="zh-CN" altLang="en-US" dirty="0"/>
              <a:t>太大，从而错过了网络的参数的最优解。</a:t>
            </a:r>
            <a:endParaRPr lang="en-US" altLang="zh-CN" dirty="0"/>
          </a:p>
          <a:p>
            <a:r>
              <a:rPr lang="zh-CN" altLang="en-US" dirty="0"/>
              <a:t>因此，合适的</a:t>
            </a:r>
            <a:r>
              <a:rPr lang="en-US" altLang="zh-CN" dirty="0"/>
              <a:t>η</a:t>
            </a:r>
            <a:r>
              <a:rPr lang="zh-CN" altLang="en-US" dirty="0"/>
              <a:t>大小，在某种程度上，还依赖于</a:t>
            </a:r>
            <a:r>
              <a:rPr lang="zh-CN" altLang="en-US" dirty="0">
                <a:solidFill>
                  <a:srgbClr val="FF0000"/>
                </a:solidFill>
              </a:rPr>
              <a:t>人工经验</a:t>
            </a:r>
            <a:r>
              <a:rPr lang="zh-CN" altLang="en-US" dirty="0"/>
              <a:t>（即属于</a:t>
            </a:r>
            <a:r>
              <a:rPr lang="zh-CN" altLang="en-US" dirty="0">
                <a:solidFill>
                  <a:srgbClr val="FF0000"/>
                </a:solidFill>
              </a:rPr>
              <a:t>超参数范畴</a:t>
            </a:r>
            <a:r>
              <a:rPr lang="zh-CN" altLang="en-US" dirty="0"/>
              <a:t>）。通常，将</a:t>
            </a:r>
            <a:r>
              <a:rPr lang="en-US" altLang="zh-CN" dirty="0"/>
              <a:t>η</a:t>
            </a:r>
            <a:r>
              <a:rPr lang="zh-CN" altLang="en-US" dirty="0"/>
              <a:t>的初始设置为一个较小的值（如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感知机训练法则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4" y="765854"/>
            <a:ext cx="7936730" cy="571398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299" y="6169981"/>
            <a:ext cx="2697116" cy="3098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局部极小值点与鞍点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batch</a:t>
            </a:r>
            <a:endParaRPr lang="en-US" altLang="zh-CN"/>
          </a:p>
          <a:p>
            <a:endParaRPr lang="en-US" altLang="zh-CN"/>
          </a:p>
          <a:p>
            <a:r>
              <a:t>学习速率</a:t>
            </a:r>
          </a:p>
          <a:p/>
          <a:p>
            <a:r>
              <a:rPr>
                <a:solidFill>
                  <a:srgbClr val="FF0000"/>
                </a:solidFill>
              </a:rPr>
              <a:t>损失函数</a:t>
            </a:r>
            <a:endParaRPr>
              <a:solidFill>
                <a:srgbClr val="FF0000"/>
              </a:solidFill>
            </a:endParaRPr>
          </a:p>
          <a:p/>
          <a:p>
            <a:r>
              <a:t>神经网</a:t>
            </a:r>
            <a:r>
              <a:rPr lang="en-US" altLang="zh-CN"/>
              <a:t>-</a:t>
            </a:r>
            <a:r>
              <a:t>多分类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 神经网络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5.1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神经元模型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5.2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感知机与多层网络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5.3</a:t>
            </a:r>
            <a:r>
              <a:rPr lang="zh-CN" altLang="en-US" sz="2400" dirty="0" smtClean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误差逆传播算法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5.4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全局最小与局部最小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5.5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其他常见神经网络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5.6 </a:t>
            </a:r>
            <a:r>
              <a:rPr lang="zh-CN" altLang="en-US" sz="2400" dirty="0"/>
              <a:t>深度学习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SzPct val="120000"/>
              <a:buNone/>
            </a:pPr>
            <a:r>
              <a:rPr lang="zh-CN" altLang="en-US" sz="3000" dirty="0">
                <a:solidFill>
                  <a:schemeClr val="tx2"/>
                </a:solidFill>
                <a:ea typeface="微软雅黑" panose="020B0503020204020204" pitchFamily="34" charset="-122"/>
              </a:rPr>
              <a:t>深度学习模型</a:t>
            </a:r>
            <a:endParaRPr lang="en-US" altLang="zh-CN" sz="3000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典型的深度学习模型就是很深层的神经网络</a:t>
            </a:r>
            <a:r>
              <a:rPr lang="en-US" altLang="zh-CN" sz="2000" dirty="0" smtClean="0"/>
              <a:t>. 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SzPct val="120000"/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模型复杂度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增加</a:t>
            </a:r>
            <a:r>
              <a:rPr lang="zh-CN" altLang="en-US" sz="2000" dirty="0"/>
              <a:t>隐层</a:t>
            </a:r>
            <a:r>
              <a:rPr lang="zh-CN" altLang="en-US" sz="2000" dirty="0" smtClean="0"/>
              <a:t>神经元的数目 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模型宽度</a:t>
            </a:r>
            <a:r>
              <a:rPr lang="en-US" altLang="zh-CN" sz="2000" dirty="0" smtClean="0"/>
              <a:t>)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增加</a:t>
            </a:r>
            <a:r>
              <a:rPr lang="zh-CN" altLang="en-US" sz="2000" dirty="0"/>
              <a:t>隐层</a:t>
            </a:r>
            <a:r>
              <a:rPr lang="zh-CN" altLang="en-US" sz="2000" dirty="0" smtClean="0"/>
              <a:t>数目（模型深度）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从增加模型复杂度的角度看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增加隐层的数目比增加隐层神经元的数目更有效</a:t>
            </a:r>
            <a:r>
              <a:rPr lang="en-US" altLang="zh-CN" sz="2000" dirty="0" smtClean="0"/>
              <a:t>.  </a:t>
            </a:r>
            <a:r>
              <a:rPr lang="zh-CN" altLang="en-US" sz="2000" dirty="0" smtClean="0"/>
              <a:t>这是因为增加隐层数不仅增加额拥有激活函数的神经元数目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还增加了激活函数嵌套的层数</a:t>
            </a:r>
            <a:r>
              <a:rPr lang="en-US" altLang="zh-CN" sz="2000" dirty="0" smtClean="0"/>
              <a:t>. 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SzPct val="120000"/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复杂模型难点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/>
              <a:t>多隐层网络难以直接用经典算法（例如标准</a:t>
            </a:r>
            <a:r>
              <a:rPr lang="en-US" altLang="zh-CN" sz="2000" dirty="0"/>
              <a:t>BP</a:t>
            </a:r>
            <a:r>
              <a:rPr lang="zh-CN" altLang="en-US" sz="2000" dirty="0"/>
              <a:t>算法）进行</a:t>
            </a:r>
            <a:r>
              <a:rPr lang="zh-CN" altLang="en-US" sz="2000" dirty="0" smtClean="0"/>
              <a:t>训练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因为</a:t>
            </a:r>
            <a:r>
              <a:rPr lang="zh-CN" altLang="en-US" sz="2000" dirty="0"/>
              <a:t>误差在多隐层内逆传播</a:t>
            </a:r>
            <a:r>
              <a:rPr lang="zh-CN" altLang="en-US" sz="2000" dirty="0" smtClean="0"/>
              <a:t>时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往往会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发散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而</a:t>
            </a:r>
            <a:r>
              <a:rPr lang="zh-CN" altLang="en-US" sz="2000" dirty="0"/>
              <a:t>不能收敛到</a:t>
            </a:r>
            <a:r>
              <a:rPr lang="zh-CN" altLang="en-US" sz="2000" dirty="0" smtClean="0"/>
              <a:t>稳定状态</a:t>
            </a:r>
            <a:r>
              <a:rPr lang="en-US" altLang="zh-CN" sz="2000" dirty="0" smtClean="0"/>
              <a:t>. 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复杂模型训练方法</a:t>
            </a:r>
            <a:endParaRPr lang="en-US" altLang="zh-CN" sz="3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SzPct val="120000"/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预训练</a:t>
            </a:r>
            <a:r>
              <a:rPr lang="en-US" altLang="zh-CN" dirty="0">
                <a:solidFill>
                  <a:schemeClr val="tx2"/>
                </a:solidFill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微调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预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训练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监督逐层训练是多隐层网络训练的有效手段</a:t>
            </a:r>
            <a:r>
              <a:rPr lang="en-US" altLang="zh-CN" sz="2000" dirty="0" smtClean="0"/>
              <a:t>,  </a:t>
            </a:r>
            <a:r>
              <a:rPr lang="zh-CN" altLang="en-US" sz="2000" dirty="0" smtClean="0"/>
              <a:t>每次训练一层隐层结点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训练时将上一层隐层结点的输出作为输入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而本层隐结点的输出作为下一层隐结点的输入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这称为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预训练</a:t>
            </a:r>
            <a:r>
              <a:rPr lang="en-US" altLang="zh-CN" sz="2000" dirty="0" smtClean="0"/>
              <a:t>”. 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C00000"/>
                </a:solidFill>
              </a:rPr>
              <a:t>微调：</a:t>
            </a:r>
            <a:r>
              <a:rPr lang="zh-CN" altLang="en-US" sz="2000" dirty="0"/>
              <a:t>在预训练全部完成</a:t>
            </a:r>
            <a:r>
              <a:rPr lang="zh-CN" altLang="en-US" sz="2000" dirty="0" smtClean="0"/>
              <a:t>后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再</a:t>
            </a:r>
            <a:r>
              <a:rPr lang="zh-CN" altLang="en-US" sz="2000" dirty="0"/>
              <a:t>对整个网络进行微调</a:t>
            </a:r>
            <a:r>
              <a:rPr lang="zh-CN" altLang="en-US" sz="2000" dirty="0" smtClean="0"/>
              <a:t>训练</a:t>
            </a:r>
            <a:r>
              <a:rPr lang="en-US" altLang="zh-CN" sz="2000" dirty="0" smtClean="0"/>
              <a:t>.  </a:t>
            </a:r>
            <a:r>
              <a:rPr lang="zh-CN" altLang="en-US" sz="2000" dirty="0"/>
              <a:t>微调一般使用</a:t>
            </a:r>
            <a:r>
              <a:rPr lang="en-US" altLang="zh-CN" sz="2000" dirty="0"/>
              <a:t>BP</a:t>
            </a:r>
            <a:r>
              <a:rPr lang="zh-CN" altLang="en-US" sz="2000" dirty="0" smtClean="0"/>
              <a:t>算法</a:t>
            </a:r>
            <a:r>
              <a:rPr lang="en-US" altLang="zh-CN" sz="2000" dirty="0" smtClean="0"/>
              <a:t>. </a:t>
            </a:r>
            <a:endParaRPr lang="en-US" altLang="zh-CN" sz="2000" dirty="0" smtClean="0"/>
          </a:p>
          <a:p>
            <a:pPr marL="342900" indent="-342900"/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例子：</a:t>
            </a:r>
            <a:r>
              <a:rPr lang="zh-CN" altLang="en-US" sz="2000" dirty="0"/>
              <a:t>深度信念网络 </a:t>
            </a:r>
            <a:r>
              <a:rPr lang="en-US" altLang="zh-CN" sz="1700" dirty="0" smtClean="0">
                <a:solidFill>
                  <a:srgbClr val="C00000"/>
                </a:solidFill>
              </a:rPr>
              <a:t>[</a:t>
            </a:r>
            <a:r>
              <a:rPr lang="en-US" altLang="zh-CN" sz="1700" dirty="0" err="1" smtClean="0">
                <a:solidFill>
                  <a:srgbClr val="C00000"/>
                </a:solidFill>
              </a:rPr>
              <a:t>Hintonet</a:t>
            </a:r>
            <a:r>
              <a:rPr lang="en-US" altLang="zh-CN" sz="1700" dirty="0" smtClean="0">
                <a:solidFill>
                  <a:srgbClr val="C00000"/>
                </a:solidFill>
              </a:rPr>
              <a:t> al. ,  </a:t>
            </a:r>
            <a:r>
              <a:rPr lang="en-US" altLang="zh-CN" sz="1700" dirty="0">
                <a:solidFill>
                  <a:srgbClr val="C00000"/>
                </a:solidFill>
              </a:rPr>
              <a:t>2006] 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结构：每一层都是一个受限 </a:t>
            </a:r>
            <a:r>
              <a:rPr lang="en-US" altLang="zh-CN" sz="2000" dirty="0" smtClean="0"/>
              <a:t>Boltzmann </a:t>
            </a:r>
            <a:r>
              <a:rPr lang="zh-CN" altLang="en-US" sz="2000" dirty="0" smtClean="0"/>
              <a:t>机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训练方法：无监督预训练</a:t>
            </a:r>
            <a:r>
              <a:rPr lang="en-US" altLang="zh-CN" sz="2000" dirty="0" smtClean="0"/>
              <a:t>+BP </a:t>
            </a:r>
            <a:r>
              <a:rPr lang="zh-CN" altLang="en-US" sz="2000" dirty="0" smtClean="0"/>
              <a:t>微调</a:t>
            </a:r>
            <a:endParaRPr lang="en-US" altLang="zh-CN" sz="2000" dirty="0" smtClean="0"/>
          </a:p>
          <a:p>
            <a:pPr marL="342900" indent="-342900"/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分析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/>
              <a:t>预</a:t>
            </a:r>
            <a:r>
              <a:rPr lang="zh-CN" altLang="en-US" sz="2000" dirty="0" smtClean="0"/>
              <a:t>训练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微调 的做法可以视为将大量参数分组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对每组先找到局部看起来比较好的设置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然后再基于这些局部较优的结果联合起来进行全局寻优</a:t>
            </a:r>
            <a:r>
              <a:rPr lang="en-US" altLang="zh-CN" sz="2000" dirty="0" smtClean="0"/>
              <a:t>. 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/>
          <a:stretch>
            <a:fillRect/>
          </a:stretch>
        </p:blipFill>
        <p:spPr>
          <a:xfrm>
            <a:off x="2436384" y="3781168"/>
            <a:ext cx="5584572" cy="23246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997898"/>
            <a:ext cx="8616950" cy="4930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复杂模型训练方法</a:t>
            </a:r>
            <a:endParaRPr lang="en-US" altLang="zh-CN" sz="3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SzPct val="120000"/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权共享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一组神经元使用相同的连接权值</a:t>
            </a:r>
            <a:r>
              <a:rPr lang="en-US" altLang="zh-CN" sz="2000" dirty="0" smtClean="0"/>
              <a:t>. 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权共享策略在卷积神经网络</a:t>
            </a:r>
            <a:r>
              <a:rPr lang="en-US" altLang="zh-CN" sz="2000" dirty="0" smtClean="0"/>
              <a:t>(CNN)</a:t>
            </a:r>
            <a:r>
              <a:rPr lang="fr-FR" altLang="zh-CN" sz="1600" dirty="0" smtClean="0">
                <a:solidFill>
                  <a:srgbClr val="C00000"/>
                </a:solidFill>
              </a:rPr>
              <a:t>[</a:t>
            </a:r>
            <a:r>
              <a:rPr lang="fr-FR" altLang="zh-CN" sz="1600" dirty="0">
                <a:solidFill>
                  <a:srgbClr val="C00000"/>
                </a:solidFill>
              </a:rPr>
              <a:t>LeCun and </a:t>
            </a:r>
            <a:r>
              <a:rPr lang="fr-FR" altLang="zh-CN" sz="1600" dirty="0" smtClean="0">
                <a:solidFill>
                  <a:srgbClr val="C00000"/>
                </a:solidFill>
              </a:rPr>
              <a:t>Bengio,  </a:t>
            </a:r>
            <a:r>
              <a:rPr lang="fr-FR" altLang="zh-CN" sz="1600" dirty="0">
                <a:solidFill>
                  <a:srgbClr val="C00000"/>
                </a:solidFill>
              </a:rPr>
              <a:t>1995; LeCun et </a:t>
            </a:r>
            <a:r>
              <a:rPr lang="fr-FR" altLang="zh-CN" sz="1600" dirty="0" smtClean="0">
                <a:solidFill>
                  <a:srgbClr val="C00000"/>
                </a:solidFill>
              </a:rPr>
              <a:t>al. ,  </a:t>
            </a:r>
            <a:r>
              <a:rPr lang="fr-FR" altLang="zh-CN" sz="1600" dirty="0">
                <a:solidFill>
                  <a:srgbClr val="C00000"/>
                </a:solidFill>
              </a:rPr>
              <a:t>1998]</a:t>
            </a:r>
            <a:r>
              <a:rPr lang="zh-CN" altLang="en-US" sz="2000" dirty="0" smtClean="0"/>
              <a:t>中发挥了重要作用</a:t>
            </a:r>
            <a:r>
              <a:rPr lang="en-US" altLang="zh-CN" sz="2000" dirty="0" smtClean="0"/>
              <a:t>. 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SzPct val="120000"/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卷积神经网络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SzPct val="120000"/>
              <a:buNone/>
            </a:pPr>
            <a:r>
              <a:rPr lang="zh-CN" altLang="en-US" sz="2000" dirty="0"/>
              <a:t>结构：</a:t>
            </a:r>
            <a:r>
              <a:rPr lang="en-US" altLang="zh-CN" sz="2000" dirty="0"/>
              <a:t>CNN</a:t>
            </a:r>
            <a:r>
              <a:rPr lang="zh-CN" altLang="en-US" sz="2000" dirty="0"/>
              <a:t>复合多个卷积层和采样层对输入信号进行加工</a:t>
            </a:r>
            <a:r>
              <a:rPr lang="en-US" altLang="zh-CN" sz="2000" dirty="0"/>
              <a:t>, </a:t>
            </a:r>
            <a:r>
              <a:rPr lang="zh-CN" altLang="en-US" sz="2000" dirty="0"/>
              <a:t>然后在连接层实现与输出目标之间的映射</a:t>
            </a:r>
            <a:r>
              <a:rPr lang="en-US" altLang="zh-CN" sz="2000" dirty="0"/>
              <a:t>. 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10000"/>
              </a:lnSpc>
              <a:buSzPct val="120000"/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卷积神经网络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</a:rPr>
              <a:t>卷基层</a:t>
            </a:r>
            <a:r>
              <a:rPr lang="zh-CN" altLang="en-US" sz="2000" dirty="0" smtClean="0"/>
              <a:t>：每个卷基层包含多个特征映射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每个特征映射是一个由多个神经元构成的“平面”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通过一种卷积滤波器提取的一种特征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</a:rPr>
              <a:t>采样</a:t>
            </a:r>
            <a:r>
              <a:rPr lang="zh-CN" altLang="en-US" sz="2000" dirty="0" smtClean="0">
                <a:solidFill>
                  <a:srgbClr val="C00000"/>
                </a:solidFill>
              </a:rPr>
              <a:t>层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亦</a:t>
            </a:r>
            <a:r>
              <a:rPr lang="zh-CN" altLang="en-US" sz="2000" dirty="0" smtClean="0"/>
              <a:t>称“汇合层”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其作用是基于局部相关性原理进行亚采样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从而在减少数据量的同时保留有用信息</a:t>
            </a:r>
            <a:r>
              <a:rPr lang="en-US" altLang="zh-CN" sz="2000" dirty="0" smtClean="0"/>
              <a:t> 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</a:rPr>
              <a:t>连接</a:t>
            </a:r>
            <a:r>
              <a:rPr lang="zh-CN" altLang="en-US" sz="2000" dirty="0" smtClean="0">
                <a:solidFill>
                  <a:srgbClr val="C00000"/>
                </a:solidFill>
              </a:rPr>
              <a:t>层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每个神经元被全连接到上一层每个</a:t>
            </a:r>
            <a:r>
              <a:rPr lang="zh-CN" altLang="en-US" sz="2000" dirty="0" smtClean="0"/>
              <a:t>神经元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本质</a:t>
            </a:r>
            <a:r>
              <a:rPr lang="zh-CN" altLang="en-US" sz="2000" dirty="0"/>
              <a:t>就是传统的</a:t>
            </a:r>
            <a:r>
              <a:rPr lang="zh-CN" altLang="en-US" sz="2000" dirty="0" smtClean="0"/>
              <a:t>神经网络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其目的是通过连接层和输出层的连接完成识别任务</a:t>
            </a:r>
            <a:r>
              <a:rPr lang="en-US" altLang="zh-CN" sz="2000" dirty="0" smtClean="0"/>
              <a:t> </a:t>
            </a:r>
            <a:endParaRPr lang="en-US" altLang="zh-CN" sz="2000" dirty="0" smtClean="0"/>
          </a:p>
          <a:p>
            <a:pPr marL="342900" indent="-342900">
              <a:lnSpc>
                <a:spcPct val="120000"/>
              </a:lnSpc>
              <a:buSzPct val="120000"/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卷积神经网络激活函数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CNN</a:t>
            </a:r>
            <a:r>
              <a:rPr lang="zh-CN" altLang="en-US" sz="2000" dirty="0" smtClean="0"/>
              <a:t>中通常将 </a:t>
            </a:r>
            <a:r>
              <a:rPr lang="en-US" altLang="zh-CN" sz="2000" dirty="0" smtClean="0"/>
              <a:t>sigmoid </a:t>
            </a:r>
            <a:r>
              <a:rPr lang="zh-CN" altLang="en-US" sz="2000" dirty="0" smtClean="0"/>
              <a:t>激活函数替换为修正的线性函数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/>
          </a:p>
          <a:p>
            <a:pPr marL="342900" indent="-342900">
              <a:lnSpc>
                <a:spcPct val="130000"/>
              </a:lnSpc>
              <a:buSzPct val="120000"/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卷积神经网络训练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 smtClean="0"/>
              <a:t>CNN </a:t>
            </a:r>
            <a:r>
              <a:rPr lang="zh-CN" altLang="en-US" sz="2000" dirty="0" smtClean="0"/>
              <a:t>可以用</a:t>
            </a:r>
            <a:r>
              <a:rPr lang="en-US" altLang="zh-CN" sz="2000" dirty="0" smtClean="0"/>
              <a:t>BP</a:t>
            </a:r>
            <a:r>
              <a:rPr lang="zh-CN" altLang="en-US" sz="2000" dirty="0" smtClean="0"/>
              <a:t>进行训练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但在训练中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无论是卷积层还是采样层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每一组神经元都是用相同的连接权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从而大幅减少了需要训练的参数数目</a:t>
            </a:r>
            <a:endParaRPr lang="en-US" altLang="zh-CN" sz="20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930525" y="4594225"/>
          <a:ext cx="22479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Formula" r:id="rId1" imgW="8239125" imgH="1323975" progId="Equation.Ribbit">
                  <p:embed/>
                </p:oleObj>
              </mc:Choice>
              <mc:Fallback>
                <p:oleObj name="Formula" r:id="rId1" imgW="8239125" imgH="1323975" progId="Equation.Ribbit">
                  <p:embed/>
                  <p:pic>
                    <p:nvPicPr>
                      <p:cNvPr id="0" name="图片 174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30525" y="4594225"/>
                        <a:ext cx="2247900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深度学习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buSzPct val="120000"/>
            </a:pP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理解深度学习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“特征工程” </a:t>
            </a:r>
            <a:r>
              <a:rPr lang="en-US" altLang="zh-CN" dirty="0" smtClean="0">
                <a:latin typeface="+mn-ea"/>
                <a:ea typeface="+mn-ea"/>
              </a:rPr>
              <a:t>VS“</a:t>
            </a:r>
            <a:r>
              <a:rPr lang="zh-CN" altLang="en-US" dirty="0">
                <a:latin typeface="+mn-ea"/>
                <a:ea typeface="+mn-ea"/>
              </a:rPr>
              <a:t>特征学习</a:t>
            </a:r>
            <a:r>
              <a:rPr lang="zh-CN" altLang="en-US" dirty="0" smtClean="0">
                <a:latin typeface="+mn-ea"/>
                <a:ea typeface="+mn-ea"/>
              </a:rPr>
              <a:t>”</a:t>
            </a:r>
            <a:r>
              <a:rPr lang="zh-CN" altLang="en-US" dirty="0">
                <a:latin typeface="+mn-ea"/>
                <a:ea typeface="+mn-ea"/>
              </a:rPr>
              <a:t>或者</a:t>
            </a:r>
            <a:r>
              <a:rPr lang="en-US" altLang="zh-CN" dirty="0" smtClean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“</a:t>
            </a:r>
            <a:r>
              <a:rPr lang="zh-CN" altLang="en-US" dirty="0">
                <a:latin typeface="+mn-ea"/>
                <a:ea typeface="+mn-ea"/>
              </a:rPr>
              <a:t>表示学习</a:t>
            </a:r>
            <a:r>
              <a:rPr lang="zh-CN" altLang="en-US" dirty="0" smtClean="0">
                <a:latin typeface="+mn-ea"/>
                <a:ea typeface="+mn-ea"/>
              </a:rPr>
              <a:t>”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  <a:ea typeface="+mn-ea"/>
              </a:rPr>
              <a:t>特征工程由人类专家根据现实任务来</a:t>
            </a:r>
            <a:r>
              <a:rPr lang="zh-CN" altLang="en-US" sz="1800" dirty="0" smtClean="0">
                <a:latin typeface="+mn-ea"/>
                <a:ea typeface="+mn-ea"/>
              </a:rPr>
              <a:t>设计</a:t>
            </a:r>
            <a:r>
              <a:rPr lang="en-US" altLang="zh-CN" sz="1800" dirty="0" smtClean="0">
                <a:latin typeface="+mn-ea"/>
                <a:ea typeface="+mn-ea"/>
              </a:rPr>
              <a:t>, </a:t>
            </a:r>
            <a:r>
              <a:rPr lang="zh-CN" altLang="en-US" sz="1800" dirty="0" smtClean="0">
                <a:latin typeface="+mn-ea"/>
                <a:ea typeface="+mn-ea"/>
              </a:rPr>
              <a:t>特征提取</a:t>
            </a:r>
            <a:r>
              <a:rPr lang="zh-CN" altLang="en-US" sz="1800" dirty="0">
                <a:latin typeface="+mn-ea"/>
                <a:ea typeface="+mn-ea"/>
              </a:rPr>
              <a:t>与识别是单独的两个阶段</a:t>
            </a:r>
            <a:r>
              <a:rPr lang="zh-CN" altLang="en-US" sz="1800" dirty="0" smtClean="0">
                <a:latin typeface="+mn-ea"/>
                <a:ea typeface="+mn-ea"/>
              </a:rPr>
              <a:t>；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18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  <a:ea typeface="+mn-ea"/>
              </a:rPr>
              <a:t>特征学习通过深度学习技术自动产生有益于分类的</a:t>
            </a:r>
            <a:r>
              <a:rPr lang="zh-CN" altLang="en-US" sz="1800" dirty="0" smtClean="0">
                <a:latin typeface="+mn-ea"/>
                <a:ea typeface="+mn-ea"/>
              </a:rPr>
              <a:t>特征</a:t>
            </a:r>
            <a:r>
              <a:rPr lang="en-US" altLang="zh-CN" sz="1800" dirty="0" smtClean="0">
                <a:latin typeface="+mn-ea"/>
                <a:ea typeface="+mn-ea"/>
              </a:rPr>
              <a:t>, </a:t>
            </a:r>
            <a:r>
              <a:rPr lang="zh-CN" altLang="en-US" sz="1800" dirty="0" smtClean="0">
                <a:latin typeface="+mn-ea"/>
                <a:ea typeface="+mn-ea"/>
              </a:rPr>
              <a:t>是</a:t>
            </a:r>
            <a:r>
              <a:rPr lang="zh-CN" altLang="en-US" sz="1800" dirty="0">
                <a:latin typeface="+mn-ea"/>
                <a:ea typeface="+mn-ea"/>
              </a:rPr>
              <a:t>一个端到端的学习</a:t>
            </a:r>
            <a:r>
              <a:rPr lang="zh-CN" altLang="en-US" sz="1800" dirty="0" smtClean="0">
                <a:latin typeface="+mn-ea"/>
                <a:ea typeface="+mn-ea"/>
              </a:rPr>
              <a:t>框架</a:t>
            </a:r>
            <a:r>
              <a:rPr lang="en-US" altLang="zh-CN" sz="1800" dirty="0" smtClean="0">
                <a:latin typeface="+mn-ea"/>
                <a:ea typeface="+mn-ea"/>
              </a:rPr>
              <a:t>. </a:t>
            </a: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1800" dirty="0">
              <a:latin typeface="+mj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7" y="2457889"/>
            <a:ext cx="2152837" cy="14022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386749" y="2605525"/>
            <a:ext cx="230425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手工设计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特征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370737" y="2636571"/>
            <a:ext cx="230425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分类识别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736213" y="3044455"/>
            <a:ext cx="648072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>
            <a:off x="5706835" y="3044455"/>
            <a:ext cx="648072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7" y="4721199"/>
            <a:ext cx="2152837" cy="140220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3395176" y="5017104"/>
            <a:ext cx="230425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学习生成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特征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384587" y="5017104"/>
            <a:ext cx="2304256" cy="93610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分类识别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2747104" y="5422300"/>
            <a:ext cx="648072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>
            <a:off x="5720685" y="5499527"/>
            <a:ext cx="648072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 神经网络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5.1 </a:t>
            </a:r>
            <a:r>
              <a:rPr lang="zh-CN" altLang="en-US" sz="2400" dirty="0"/>
              <a:t>神经元模型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5.2 </a:t>
            </a:r>
            <a:r>
              <a:rPr lang="zh-CN" altLang="en-US" sz="2400" dirty="0"/>
              <a:t>感知机与多层网络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5.3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误差逆传播算法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5.4 </a:t>
            </a:r>
            <a:r>
              <a:rPr lang="zh-CN" altLang="en-US" sz="2400" dirty="0"/>
              <a:t>全局最小与局部最小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5.5 </a:t>
            </a:r>
            <a:r>
              <a:rPr lang="zh-CN" altLang="en-US" sz="2400" dirty="0"/>
              <a:t>其他常见神经网络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5.6 </a:t>
            </a:r>
            <a:r>
              <a:rPr lang="zh-CN" altLang="en-US" sz="2400" dirty="0"/>
              <a:t>深度学习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 神经网络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5.1 </a:t>
            </a:r>
            <a:r>
              <a:rPr lang="zh-CN" altLang="en-US" sz="2400" dirty="0"/>
              <a:t>神经元模型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5.2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感知机与多层网络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5.3</a:t>
            </a:r>
            <a:r>
              <a:rPr lang="zh-CN" altLang="en-US" sz="2400" dirty="0" smtClean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误差逆传播算法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5.4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全局最小与局部最小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5.5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其他常见神经网络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5.6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深度学习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 神经网络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/>
          </a:bodyPr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5.1 </a:t>
            </a:r>
            <a:r>
              <a:rPr lang="zh-CN" altLang="en-US" sz="2400" dirty="0"/>
              <a:t>神经元模型</a:t>
            </a:r>
            <a:endParaRPr lang="en-US" altLang="zh-CN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5.2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感知机与多层网络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5.3</a:t>
            </a:r>
            <a:r>
              <a:rPr lang="zh-CN" altLang="en-US" sz="2400" dirty="0" smtClean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误差逆传播算法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5.4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全局最小与局部最小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5.5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其他常见神经网络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bg2">
                    <a:lumMod val="85000"/>
                  </a:schemeClr>
                </a:solidFill>
              </a:rPr>
              <a:t>5.6 </a:t>
            </a:r>
            <a:r>
              <a:rPr lang="zh-CN" altLang="en-US" sz="2400" dirty="0">
                <a:solidFill>
                  <a:schemeClr val="bg2">
                    <a:lumMod val="85000"/>
                  </a:schemeClr>
                </a:solidFill>
              </a:rPr>
              <a:t>深度学习</a:t>
            </a:r>
            <a:endParaRPr lang="en-US" altLang="zh-CN" sz="2400" dirty="0">
              <a:solidFill>
                <a:schemeClr val="bg2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215" y="2172970"/>
            <a:ext cx="7853680" cy="4122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 神经网络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/>
          </a:bodyPr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5.1 </a:t>
            </a:r>
            <a:r>
              <a:rPr lang="zh-CN" altLang="en-US" sz="2400" dirty="0"/>
              <a:t>神经元模型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生物神经网络：每个神经元与其他神经元相连</a:t>
            </a:r>
            <a:r>
              <a:rPr lang="en-US" altLang="zh-CN" dirty="0" smtClean="0">
                <a:sym typeface="+mn-ea"/>
              </a:rPr>
              <a:t>, </a:t>
            </a:r>
            <a:r>
              <a:rPr lang="zh-CN" altLang="en-US" dirty="0" smtClean="0">
                <a:sym typeface="+mn-ea"/>
              </a:rPr>
              <a:t>当它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“兴奋”</a:t>
            </a:r>
            <a:r>
              <a:rPr lang="zh-CN" altLang="en-US" dirty="0" smtClean="0">
                <a:sym typeface="+mn-ea"/>
              </a:rPr>
              <a:t>时</a:t>
            </a:r>
            <a:r>
              <a:rPr lang="en-US" altLang="zh-CN" dirty="0" smtClean="0">
                <a:sym typeface="+mn-ea"/>
              </a:rPr>
              <a:t>, </a:t>
            </a:r>
            <a:r>
              <a:rPr lang="zh-CN" altLang="en-US" dirty="0" smtClean="0">
                <a:sym typeface="+mn-ea"/>
              </a:rPr>
              <a:t>就会向相连的神经云发送化学物质</a:t>
            </a:r>
            <a:r>
              <a:rPr lang="en-US" altLang="zh-CN" dirty="0" smtClean="0">
                <a:sym typeface="+mn-ea"/>
              </a:rPr>
              <a:t>, </a:t>
            </a:r>
            <a:r>
              <a:rPr lang="zh-CN" altLang="en-US" dirty="0" smtClean="0">
                <a:sym typeface="+mn-ea"/>
              </a:rPr>
              <a:t>从而改变这些神经元内的电位；如果某神经元的电位超过一个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“阈值”</a:t>
            </a:r>
            <a:r>
              <a:rPr lang="en-US" altLang="zh-CN" dirty="0" smtClean="0">
                <a:sym typeface="+mn-ea"/>
              </a:rPr>
              <a:t>, </a:t>
            </a:r>
            <a:r>
              <a:rPr lang="zh-CN" altLang="en-US" dirty="0" smtClean="0">
                <a:sym typeface="+mn-ea"/>
              </a:rPr>
              <a:t>那么它就会被激活</a:t>
            </a:r>
            <a:r>
              <a:rPr lang="en-US" altLang="zh-CN" dirty="0" smtClean="0">
                <a:sym typeface="+mn-ea"/>
              </a:rPr>
              <a:t>, </a:t>
            </a:r>
            <a:r>
              <a:rPr lang="zh-CN" altLang="en-US" dirty="0" smtClean="0">
                <a:sym typeface="+mn-ea"/>
              </a:rPr>
              <a:t>即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“兴奋”</a:t>
            </a:r>
            <a:r>
              <a:rPr lang="zh-CN" altLang="en-US" dirty="0" smtClean="0">
                <a:sym typeface="+mn-ea"/>
              </a:rPr>
              <a:t>起来</a:t>
            </a:r>
            <a:r>
              <a:rPr lang="en-US" altLang="zh-CN" dirty="0" smtClean="0">
                <a:sym typeface="+mn-ea"/>
              </a:rPr>
              <a:t>, </a:t>
            </a:r>
            <a:r>
              <a:rPr lang="zh-CN" altLang="en-US" dirty="0" smtClean="0">
                <a:sym typeface="+mn-ea"/>
              </a:rPr>
              <a:t>向其它神经元发送化学物质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8995" y="3145155"/>
            <a:ext cx="5855970" cy="3108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0110,&quot;width&quot;:19260}"/>
</p:tagLst>
</file>

<file path=ppt/tags/tag2.xml><?xml version="1.0" encoding="utf-8"?>
<p:tagLst xmlns:p="http://schemas.openxmlformats.org/presentationml/2006/main">
  <p:tag name="KSO_WM_UNIT_PLACING_PICTURE_USER_VIEWPORT" val="{&quot;height&quot;:2559.7921259842519,&quot;width&quot;:4822.9921259842522}"/>
</p:tagLst>
</file>

<file path=ppt/tags/tag3.xml><?xml version="1.0" encoding="utf-8"?>
<p:tagLst xmlns:p="http://schemas.openxmlformats.org/presentationml/2006/main">
  <p:tag name="KSO_WM_UNIT_PLACING_PICTURE_USER_VIEWPORT" val="{&quot;height&quot;:4995,&quot;width&quot;:7500}"/>
</p:tagLst>
</file>

<file path=ppt/tags/tag4.xml><?xml version="1.0" encoding="utf-8"?>
<p:tagLst xmlns:p="http://schemas.openxmlformats.org/presentationml/2006/main">
  <p:tag name="KSO_WPP_MARK_KEY" val="a99f36aa-fc0b-4a35-a533-11afc6d2b9e0"/>
</p:tagLst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0</TotalTime>
  <Words>6477</Words>
  <Application>WPS 演示</Application>
  <PresentationFormat>全屏显示(4:3)</PresentationFormat>
  <Paragraphs>488</Paragraphs>
  <Slides>59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72</vt:i4>
      </vt:variant>
      <vt:variant>
        <vt:lpstr>幻灯片标题</vt:lpstr>
      </vt:variant>
      <vt:variant>
        <vt:i4>59</vt:i4>
      </vt:variant>
    </vt:vector>
  </HeadingPairs>
  <TitlesOfParts>
    <vt:vector size="141" baseType="lpstr">
      <vt:lpstr>Arial</vt:lpstr>
      <vt:lpstr>宋体</vt:lpstr>
      <vt:lpstr>Wingdings</vt:lpstr>
      <vt:lpstr>Verdana</vt:lpstr>
      <vt:lpstr>幼圆</vt:lpstr>
      <vt:lpstr>微软雅黑</vt:lpstr>
      <vt:lpstr>Arial Unicode MS</vt:lpstr>
      <vt:lpstr>Calibri</vt:lpstr>
      <vt:lpstr>Times New Roman</vt:lpstr>
      <vt:lpstr>机器学习v2.1rgb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Paint.Picture</vt:lpstr>
      <vt:lpstr>Equation.Ribbit</vt:lpstr>
      <vt:lpstr>Equation.Ribbit</vt:lpstr>
      <vt:lpstr>Equation.Ribbit</vt:lpstr>
      <vt:lpstr>第五章 神经网络</vt:lpstr>
      <vt:lpstr>神经网络发展史</vt:lpstr>
      <vt:lpstr>神经网络发展史</vt:lpstr>
      <vt:lpstr>神经网络发展史</vt:lpstr>
      <vt:lpstr>神经网络发展史</vt:lpstr>
      <vt:lpstr>第五章 神经网络</vt:lpstr>
      <vt:lpstr>第五章 神经网络</vt:lpstr>
      <vt:lpstr>第五章 神经网络</vt:lpstr>
      <vt:lpstr>第五章 神经网络</vt:lpstr>
      <vt:lpstr>5.1 神经元模型</vt:lpstr>
      <vt:lpstr>5.1 神经元模型</vt:lpstr>
      <vt:lpstr>5.1 神经元模型</vt:lpstr>
      <vt:lpstr>第五章 神经网络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第五章 神经网络</vt:lpstr>
      <vt:lpstr>5.3 误差逆传播算法</vt:lpstr>
      <vt:lpstr>5.3 误差逆传播算法</vt:lpstr>
      <vt:lpstr>5.3 误差逆传播算法</vt:lpstr>
      <vt:lpstr>5.3 误差逆传播算法</vt:lpstr>
      <vt:lpstr>5.3 误差逆传播算法</vt:lpstr>
      <vt:lpstr>5.3 误差逆传播算法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 误差逆传播算法</vt:lpstr>
      <vt:lpstr>5.3 误差逆传播算法</vt:lpstr>
      <vt:lpstr>第五章 神经网络</vt:lpstr>
      <vt:lpstr>5.4 全局最小与局部极小</vt:lpstr>
      <vt:lpstr>5.4 全局最小与局部极小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学习速率</vt:lpstr>
      <vt:lpstr>感知机训练法则</vt:lpstr>
      <vt:lpstr>PowerPoint 演示文稿</vt:lpstr>
      <vt:lpstr>第五章 神经网络</vt:lpstr>
      <vt:lpstr>5.6 深度学习</vt:lpstr>
      <vt:lpstr>5.6 深度学习</vt:lpstr>
      <vt:lpstr>5.6 深度学习</vt:lpstr>
      <vt:lpstr>5.6 深度学习</vt:lpstr>
      <vt:lpstr>5.6 深度学习</vt:lpstr>
      <vt:lpstr>谢谢大家！</vt:lpstr>
    </vt:vector>
  </TitlesOfParts>
  <Company>LAMDA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机器学习-第五章</dc:title>
  <dc:creator/>
  <cp:lastModifiedBy>H</cp:lastModifiedBy>
  <cp:revision>138</cp:revision>
  <dcterms:created xsi:type="dcterms:W3CDTF">2015-12-30T14:22:00Z</dcterms:created>
  <dcterms:modified xsi:type="dcterms:W3CDTF">2023-04-11T17:51:47Z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DFA49299E0B6433D875227A5897F2CA9_13</vt:lpwstr>
  </property>
</Properties>
</file>